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1"/>
  </p:sldMasterIdLst>
  <p:notesMasterIdLst>
    <p:notesMasterId r:id="rId83"/>
  </p:notesMasterIdLst>
  <p:sldIdLst>
    <p:sldId id="379" r:id="rId2"/>
    <p:sldId id="380" r:id="rId3"/>
    <p:sldId id="381" r:id="rId4"/>
    <p:sldId id="386" r:id="rId5"/>
    <p:sldId id="382" r:id="rId6"/>
    <p:sldId id="383" r:id="rId7"/>
    <p:sldId id="384" r:id="rId8"/>
    <p:sldId id="387" r:id="rId9"/>
    <p:sldId id="385" r:id="rId10"/>
    <p:sldId id="388" r:id="rId11"/>
    <p:sldId id="389" r:id="rId12"/>
    <p:sldId id="390" r:id="rId13"/>
    <p:sldId id="391" r:id="rId14"/>
    <p:sldId id="393" r:id="rId15"/>
    <p:sldId id="392" r:id="rId16"/>
    <p:sldId id="394" r:id="rId17"/>
    <p:sldId id="395" r:id="rId18"/>
    <p:sldId id="396" r:id="rId19"/>
    <p:sldId id="398" r:id="rId20"/>
    <p:sldId id="397" r:id="rId21"/>
    <p:sldId id="399" r:id="rId22"/>
    <p:sldId id="400" r:id="rId23"/>
    <p:sldId id="401" r:id="rId24"/>
    <p:sldId id="402" r:id="rId25"/>
    <p:sldId id="407" r:id="rId26"/>
    <p:sldId id="403" r:id="rId27"/>
    <p:sldId id="408" r:id="rId28"/>
    <p:sldId id="404" r:id="rId29"/>
    <p:sldId id="405" r:id="rId30"/>
    <p:sldId id="406" r:id="rId31"/>
    <p:sldId id="409" r:id="rId32"/>
    <p:sldId id="410" r:id="rId33"/>
    <p:sldId id="411" r:id="rId34"/>
    <p:sldId id="412" r:id="rId35"/>
    <p:sldId id="413" r:id="rId36"/>
    <p:sldId id="415" r:id="rId37"/>
    <p:sldId id="414" r:id="rId38"/>
    <p:sldId id="416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6" r:id="rId47"/>
    <p:sldId id="428" r:id="rId48"/>
    <p:sldId id="326" r:id="rId49"/>
    <p:sldId id="427" r:id="rId50"/>
    <p:sldId id="429" r:id="rId51"/>
    <p:sldId id="430" r:id="rId52"/>
    <p:sldId id="431" r:id="rId53"/>
    <p:sldId id="425" r:id="rId54"/>
    <p:sldId id="432" r:id="rId55"/>
    <p:sldId id="435" r:id="rId56"/>
    <p:sldId id="436" r:id="rId57"/>
    <p:sldId id="424" r:id="rId58"/>
    <p:sldId id="437" r:id="rId59"/>
    <p:sldId id="438" r:id="rId60"/>
    <p:sldId id="355" r:id="rId61"/>
    <p:sldId id="441" r:id="rId62"/>
    <p:sldId id="368" r:id="rId63"/>
    <p:sldId id="446" r:id="rId64"/>
    <p:sldId id="367" r:id="rId65"/>
    <p:sldId id="442" r:id="rId66"/>
    <p:sldId id="447" r:id="rId67"/>
    <p:sldId id="444" r:id="rId68"/>
    <p:sldId id="445" r:id="rId69"/>
    <p:sldId id="448" r:id="rId70"/>
    <p:sldId id="356" r:id="rId71"/>
    <p:sldId id="378" r:id="rId72"/>
    <p:sldId id="443" r:id="rId73"/>
    <p:sldId id="372" r:id="rId74"/>
    <p:sldId id="439" r:id="rId75"/>
    <p:sldId id="440" r:id="rId76"/>
    <p:sldId id="366" r:id="rId77"/>
    <p:sldId id="269" r:id="rId78"/>
    <p:sldId id="270" r:id="rId79"/>
    <p:sldId id="357" r:id="rId80"/>
    <p:sldId id="358" r:id="rId81"/>
    <p:sldId id="359" r:id="rId8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EC9F"/>
    <a:srgbClr val="B2BECE"/>
    <a:srgbClr val="8C9EB6"/>
    <a:srgbClr val="099BDD"/>
    <a:srgbClr val="484848"/>
    <a:srgbClr val="404040"/>
    <a:srgbClr val="486556"/>
    <a:srgbClr val="4F5A69"/>
    <a:srgbClr val="43BFF7"/>
    <a:srgbClr val="4859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5" autoAdjust="0"/>
    <p:restoredTop sz="90104" autoAdjust="0"/>
  </p:normalViewPr>
  <p:slideViewPr>
    <p:cSldViewPr snapToGrid="0">
      <p:cViewPr varScale="1">
        <p:scale>
          <a:sx n="80" d="100"/>
          <a:sy n="80" d="100"/>
        </p:scale>
        <p:origin x="480" y="62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2014-09-19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5914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1508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407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588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2014-09-19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2014-09-19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2014-09-19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2014-09-19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2014-09-19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2014-09-19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2014-09-19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765" b="48335"/>
          <a:stretch/>
        </p:blipFill>
        <p:spPr>
          <a:xfrm>
            <a:off x="-9526" y="3238501"/>
            <a:ext cx="12201525" cy="3619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9016" y="523874"/>
            <a:ext cx="638444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5400" dirty="0" smtClean="0">
                <a:solidFill>
                  <a:schemeClr val="tx1">
                    <a:lumMod val="95000"/>
                  </a:schemeClr>
                </a:solidFill>
                <a:latin typeface="+mj-lt"/>
              </a:rPr>
              <a:t>Skala upp och ut med </a:t>
            </a:r>
          </a:p>
          <a:p>
            <a:pPr algn="ctr"/>
            <a:r>
              <a:rPr lang="sv-SE" sz="9600" b="1" dirty="0" smtClean="0">
                <a:latin typeface="+mj-lt"/>
              </a:rPr>
              <a:t>Akka</a:t>
            </a:r>
            <a:r>
              <a:rPr lang="sv-SE" sz="9600" b="1" dirty="0" smtClean="0">
                <a:solidFill>
                  <a:srgbClr val="B04242"/>
                </a:solidFill>
                <a:latin typeface="+mj-lt"/>
              </a:rPr>
              <a:t>.NET</a:t>
            </a:r>
            <a:endParaRPr lang="sv-SE" sz="9600" b="1" dirty="0">
              <a:solidFill>
                <a:srgbClr val="B04242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 flipH="1" flipV="1">
            <a:off x="-4" y="3238500"/>
            <a:ext cx="12191999" cy="45719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407166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8329"/>
          <a:stretch/>
        </p:blipFill>
        <p:spPr>
          <a:xfrm>
            <a:off x="0" y="2172235"/>
            <a:ext cx="12192000" cy="46737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Context</a:t>
            </a:r>
            <a:r>
              <a:rPr lang="sv-SE" b="1" dirty="0" smtClean="0"/>
              <a:t> </a:t>
            </a:r>
            <a:r>
              <a:rPr lang="sv-SE" b="1" dirty="0" err="1" smtClean="0"/>
              <a:t>Switching</a:t>
            </a:r>
            <a:endParaRPr lang="sv-SE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87894" y="2264699"/>
            <a:ext cx="3407847" cy="1189506"/>
          </a:xfrm>
          <a:prstGeom prst="wedgeRoundRectCallout">
            <a:avLst>
              <a:gd name="adj1" fmla="val -20840"/>
              <a:gd name="adj2" fmla="val -6764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Context</a:t>
            </a:r>
            <a:r>
              <a:rPr lang="sv-SE" b="1" dirty="0"/>
              <a:t> Switch</a:t>
            </a:r>
          </a:p>
          <a:p>
            <a:r>
              <a:rPr lang="sv-SE" b="1" dirty="0"/>
              <a:t>Lagrar undan </a:t>
            </a:r>
            <a:r>
              <a:rPr lang="sv-SE" b="1" dirty="0" err="1"/>
              <a:t>state</a:t>
            </a:r>
            <a:r>
              <a:rPr lang="sv-SE" b="1" dirty="0"/>
              <a:t> för tråd1</a:t>
            </a:r>
          </a:p>
          <a:p>
            <a:r>
              <a:rPr lang="sv-SE" b="1" dirty="0"/>
              <a:t>Läser upp </a:t>
            </a:r>
            <a:r>
              <a:rPr lang="sv-SE" b="1" dirty="0" err="1"/>
              <a:t>state</a:t>
            </a:r>
            <a:r>
              <a:rPr lang="sv-SE" b="1" dirty="0"/>
              <a:t> för tråd 2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39942" y="1690688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ounded Rectangle 8"/>
          <p:cNvSpPr/>
          <p:nvPr/>
        </p:nvSpPr>
        <p:spPr>
          <a:xfrm>
            <a:off x="164775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65452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63588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4264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4941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3077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37539" y="1533889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644302" y="1533889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625666" y="152656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75506" y="1533889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Alternativ?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12858"/>
          </a:xfrm>
        </p:spPr>
        <p:txBody>
          <a:bodyPr>
            <a:normAutofit fontScale="85000" lnSpcReduction="20000"/>
          </a:bodyPr>
          <a:lstStyle/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Tasks + C# </a:t>
            </a:r>
            <a:r>
              <a:rPr lang="sv-SE" b="1" dirty="0" err="1" smtClean="0"/>
              <a:t>async</a:t>
            </a:r>
            <a:r>
              <a:rPr lang="sv-SE" b="1" dirty="0" smtClean="0"/>
              <a:t> </a:t>
            </a:r>
            <a:r>
              <a:rPr lang="sv-SE" b="1" dirty="0" err="1" smtClean="0"/>
              <a:t>await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Asynkront jobb med  0 eller 1 returvärde.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</a:t>
            </a:r>
            <a:r>
              <a:rPr lang="sv-SE" b="1" dirty="0" err="1" smtClean="0"/>
              <a:t>DataFlow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Asynkrona byggstenar för att skapa flöden av information.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Reactive</a:t>
            </a:r>
            <a:r>
              <a:rPr lang="sv-SE" b="1" dirty="0" smtClean="0"/>
              <a:t> Extensions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Filtrerar och aggregerar strömmar av data.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Parallel</a:t>
            </a:r>
            <a:r>
              <a:rPr lang="sv-SE" b="1" dirty="0" smtClean="0"/>
              <a:t> Linq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Partitionerar jobb i mindre delar och bearbetar parallellt.</a:t>
            </a:r>
          </a:p>
        </p:txBody>
      </p:sp>
    </p:spTree>
    <p:extLst>
      <p:ext uri="{BB962C8B-B14F-4D97-AF65-F5344CB8AC3E}">
        <p14:creationId xmlns:p14="http://schemas.microsoft.com/office/powerpoint/2010/main" val="29561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”An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island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of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sanity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in a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sea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of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concurrency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</a:t>
            </a:r>
            <a:endParaRPr lang="sv-SE" i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Shared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 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nothing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”, ”Black box”</a:t>
            </a:r>
          </a:p>
          <a:p>
            <a:pPr marL="0" indent="0">
              <a:buNone/>
            </a:pP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Location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transparent</a:t>
            </a:r>
            <a:r>
              <a:rPr lang="sv-SE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”, 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Distributable</a:t>
            </a:r>
            <a:r>
              <a:rPr lang="sv-SE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by design”</a:t>
            </a:r>
            <a:endParaRPr lang="sv-SE" i="1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b="1" dirty="0" smtClean="0"/>
              <a:t>Tre axiom:</a:t>
            </a:r>
          </a:p>
          <a:p>
            <a:r>
              <a:rPr lang="sv-SE" b="1" dirty="0" err="1" smtClean="0"/>
              <a:t>Send</a:t>
            </a:r>
            <a:r>
              <a:rPr lang="sv-SE" dirty="0" smtClean="0"/>
              <a:t> - Kan skicka meddelanden till andra </a:t>
            </a:r>
            <a:r>
              <a:rPr lang="sv-SE" dirty="0" err="1" smtClean="0"/>
              <a:t>actors</a:t>
            </a:r>
            <a:endParaRPr lang="sv-SE" dirty="0" smtClean="0"/>
          </a:p>
          <a:p>
            <a:r>
              <a:rPr lang="sv-SE" b="1" dirty="0" err="1" smtClean="0"/>
              <a:t>Create</a:t>
            </a:r>
            <a:r>
              <a:rPr lang="sv-SE" dirty="0" smtClean="0"/>
              <a:t> - Kan skapa nya </a:t>
            </a:r>
            <a:r>
              <a:rPr lang="sv-SE" dirty="0" err="1" smtClean="0"/>
              <a:t>actors</a:t>
            </a:r>
            <a:r>
              <a:rPr lang="sv-SE" dirty="0" smtClean="0"/>
              <a:t> </a:t>
            </a:r>
          </a:p>
          <a:p>
            <a:r>
              <a:rPr lang="sv-SE" b="1" dirty="0" err="1" smtClean="0"/>
              <a:t>Become</a:t>
            </a:r>
            <a:r>
              <a:rPr lang="sv-SE" dirty="0" smtClean="0"/>
              <a:t> - Kan ändra hur nästkommande meddelande ska hanteras</a:t>
            </a:r>
          </a:p>
          <a:p>
            <a:pPr marL="0" indent="0">
              <a:buNone/>
            </a:pPr>
            <a:endParaRPr lang="sv-SE" dirty="0" smtClean="0"/>
          </a:p>
          <a:p>
            <a:endParaRPr lang="sv-SE" dirty="0" smtClean="0"/>
          </a:p>
        </p:txBody>
      </p:sp>
    </p:spTree>
    <p:extLst>
      <p:ext uri="{BB962C8B-B14F-4D97-AF65-F5344CB8AC3E}">
        <p14:creationId xmlns:p14="http://schemas.microsoft.com/office/powerpoint/2010/main" val="29847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</p:grpSp>
      <p:sp>
        <p:nvSpPr>
          <p:cNvPr id="43" name="Rounded Rectangular Callout 42"/>
          <p:cNvSpPr/>
          <p:nvPr/>
        </p:nvSpPr>
        <p:spPr>
          <a:xfrm>
            <a:off x="4050201" y="2774597"/>
            <a:ext cx="3089537" cy="1245270"/>
          </a:xfrm>
          <a:prstGeom prst="wedgeRoundRectCallout">
            <a:avLst>
              <a:gd name="adj1" fmla="val -63417"/>
              <a:gd name="adj2" fmla="val -2173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</a:t>
            </a:r>
            <a:r>
              <a:rPr lang="sv-SE" b="1" dirty="0" err="1"/>
              <a:t>actor</a:t>
            </a:r>
            <a:r>
              <a:rPr lang="sv-SE" b="1" dirty="0"/>
              <a:t> har beteende och tillstånd, precis som ett objekt.</a:t>
            </a:r>
          </a:p>
        </p:txBody>
      </p:sp>
    </p:spTree>
    <p:extLst>
      <p:ext uri="{BB962C8B-B14F-4D97-AF65-F5344CB8AC3E}">
        <p14:creationId xmlns:p14="http://schemas.microsoft.com/office/powerpoint/2010/main" val="45280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sp>
        <p:nvSpPr>
          <p:cNvPr id="9" name="Rounded Rectangular Callout 8"/>
          <p:cNvSpPr/>
          <p:nvPr/>
        </p:nvSpPr>
        <p:spPr>
          <a:xfrm>
            <a:off x="4098327" y="3739197"/>
            <a:ext cx="3089537" cy="1245270"/>
          </a:xfrm>
          <a:prstGeom prst="wedgeRoundRectCallout">
            <a:avLst>
              <a:gd name="adj1" fmla="val -63417"/>
              <a:gd name="adj2" fmla="val -2173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</a:t>
            </a:r>
            <a:r>
              <a:rPr lang="sv-SE" b="1" dirty="0" err="1"/>
              <a:t>actor</a:t>
            </a:r>
            <a:r>
              <a:rPr lang="sv-SE" b="1" dirty="0"/>
              <a:t> kan övervaka och hantera sina egna barn</a:t>
            </a:r>
          </a:p>
        </p:txBody>
      </p:sp>
    </p:spTree>
    <p:extLst>
      <p:ext uri="{BB962C8B-B14F-4D97-AF65-F5344CB8AC3E}">
        <p14:creationId xmlns:p14="http://schemas.microsoft.com/office/powerpoint/2010/main" val="7400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ounded Rectangular Callout 42"/>
          <p:cNvSpPr/>
          <p:nvPr/>
        </p:nvSpPr>
        <p:spPr>
          <a:xfrm>
            <a:off x="4787337" y="1926934"/>
            <a:ext cx="3089537" cy="1304927"/>
          </a:xfrm>
          <a:prstGeom prst="wedgeRoundRectCallout">
            <a:avLst>
              <a:gd name="adj1" fmla="val -57899"/>
              <a:gd name="adj2" fmla="val -2244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Istället för ett API med publika metoder så har en </a:t>
            </a:r>
            <a:r>
              <a:rPr lang="sv-SE" b="1" dirty="0" err="1"/>
              <a:t>actor</a:t>
            </a:r>
            <a:r>
              <a:rPr lang="sv-SE" b="1" dirty="0"/>
              <a:t> en </a:t>
            </a:r>
            <a:r>
              <a:rPr lang="sv-SE" b="1" dirty="0" err="1"/>
              <a:t>sk</a:t>
            </a:r>
            <a:r>
              <a:rPr lang="sv-SE" b="1" dirty="0"/>
              <a:t>. ”mailbox”.</a:t>
            </a:r>
          </a:p>
        </p:txBody>
      </p:sp>
    </p:spTree>
    <p:extLst>
      <p:ext uri="{BB962C8B-B14F-4D97-AF65-F5344CB8AC3E}">
        <p14:creationId xmlns:p14="http://schemas.microsoft.com/office/powerpoint/2010/main" val="80818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18" name="Rounded Rectangle 17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0" name="Snip Single Corner Rectangle 19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ounded Rectangular Callout 42"/>
          <p:cNvSpPr/>
          <p:nvPr/>
        </p:nvSpPr>
        <p:spPr>
          <a:xfrm>
            <a:off x="6882063" y="2954548"/>
            <a:ext cx="3705726" cy="1436977"/>
          </a:xfrm>
          <a:prstGeom prst="wedgeRoundRectCallout">
            <a:avLst>
              <a:gd name="adj1" fmla="val -16926"/>
              <a:gd name="adj2" fmla="val -65603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För att skicka meddelanden till en </a:t>
            </a:r>
            <a:r>
              <a:rPr lang="sv-SE" b="1" dirty="0" err="1"/>
              <a:t>actor</a:t>
            </a:r>
            <a:r>
              <a:rPr lang="sv-SE" b="1" dirty="0"/>
              <a:t> så görs detta via en </a:t>
            </a:r>
            <a:r>
              <a:rPr lang="sv-SE" b="1" dirty="0" err="1"/>
              <a:t>sk</a:t>
            </a:r>
            <a:r>
              <a:rPr lang="sv-SE" b="1" dirty="0"/>
              <a:t>. ”</a:t>
            </a:r>
            <a:r>
              <a:rPr lang="sv-SE" b="1" i="1" dirty="0" err="1"/>
              <a:t>ActorRef</a:t>
            </a:r>
            <a:r>
              <a:rPr lang="sv-SE" b="1" dirty="0"/>
              <a:t>” och sker asynkront.</a:t>
            </a:r>
          </a:p>
        </p:txBody>
      </p:sp>
    </p:spTree>
    <p:extLst>
      <p:ext uri="{BB962C8B-B14F-4D97-AF65-F5344CB8AC3E}">
        <p14:creationId xmlns:p14="http://schemas.microsoft.com/office/powerpoint/2010/main" val="325070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18" name="Rounded Rectangle 17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0" name="Snip Single Corner Rectangle 19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ounded Rectangular Callout 42"/>
          <p:cNvSpPr/>
          <p:nvPr/>
        </p:nvSpPr>
        <p:spPr>
          <a:xfrm>
            <a:off x="4353378" y="3221259"/>
            <a:ext cx="5127506" cy="1525992"/>
          </a:xfrm>
          <a:prstGeom prst="wedgeRoundRectCallout">
            <a:avLst>
              <a:gd name="adj1" fmla="val -58663"/>
              <a:gd name="adj2" fmla="val -20955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För att driva en </a:t>
            </a:r>
            <a:r>
              <a:rPr lang="sv-SE" b="1" dirty="0" err="1"/>
              <a:t>actor</a:t>
            </a:r>
            <a:r>
              <a:rPr lang="sv-SE" b="1" dirty="0"/>
              <a:t> krävs en tråd av något slag.</a:t>
            </a:r>
          </a:p>
          <a:p>
            <a:r>
              <a:rPr lang="sv-SE" b="1" dirty="0"/>
              <a:t>Akka.NET sköter detta via en </a:t>
            </a:r>
            <a:r>
              <a:rPr lang="sv-SE" b="1" dirty="0" err="1"/>
              <a:t>sk</a:t>
            </a:r>
            <a:r>
              <a:rPr lang="sv-SE" b="1" dirty="0"/>
              <a:t>. ”</a:t>
            </a:r>
            <a:r>
              <a:rPr lang="sv-SE" b="1" i="1" dirty="0" err="1"/>
              <a:t>MessageDispatcher</a:t>
            </a:r>
            <a:r>
              <a:rPr lang="sv-SE" b="1" dirty="0"/>
              <a:t>” som by default </a:t>
            </a:r>
            <a:r>
              <a:rPr lang="sv-SE" b="1" dirty="0" err="1"/>
              <a:t>schedulerar</a:t>
            </a:r>
            <a:r>
              <a:rPr lang="sv-SE" b="1" dirty="0"/>
              <a:t> till trådpoolen i .NET.</a:t>
            </a:r>
          </a:p>
        </p:txBody>
      </p:sp>
    </p:spTree>
    <p:extLst>
      <p:ext uri="{BB962C8B-B14F-4D97-AF65-F5344CB8AC3E}">
        <p14:creationId xmlns:p14="http://schemas.microsoft.com/office/powerpoint/2010/main" val="316206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6213001" y="0"/>
            <a:ext cx="0" cy="6858000"/>
          </a:xfrm>
          <a:prstGeom prst="line">
            <a:avLst/>
          </a:prstGeom>
          <a:ln w="63500" cap="rnd">
            <a:solidFill>
              <a:srgbClr val="50DE94">
                <a:alpha val="20000"/>
              </a:srgb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8" name="Group 7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10" name="Oval 9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18" name="Rounded Rectangle 17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0" name="Snip Single Corner Rectangle 19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22" name="Group 21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3" name="Rounded Rectangular Callout 42"/>
          <p:cNvSpPr/>
          <p:nvPr/>
        </p:nvSpPr>
        <p:spPr>
          <a:xfrm>
            <a:off x="5266275" y="2985129"/>
            <a:ext cx="3681835" cy="1700174"/>
          </a:xfrm>
          <a:prstGeom prst="wedgeRoundRectCallout">
            <a:avLst>
              <a:gd name="adj1" fmla="val -20226"/>
              <a:gd name="adj2" fmla="val -64753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Actors</a:t>
            </a:r>
            <a:r>
              <a:rPr lang="sv-SE" b="1" dirty="0"/>
              <a:t> är ”</a:t>
            </a:r>
            <a:r>
              <a:rPr lang="sv-SE" b="1" i="1" dirty="0" err="1"/>
              <a:t>Location</a:t>
            </a:r>
            <a:r>
              <a:rPr lang="sv-SE" b="1" i="1" dirty="0"/>
              <a:t> transparent</a:t>
            </a:r>
            <a:r>
              <a:rPr lang="sv-SE" b="1" dirty="0"/>
              <a:t>” dvs. de behöver inte finnas på samma maskin som avsändaren av ett meddelande.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747800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641252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079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6213001" y="0"/>
            <a:ext cx="0" cy="6858000"/>
          </a:xfrm>
          <a:prstGeom prst="line">
            <a:avLst/>
          </a:prstGeom>
          <a:ln w="63500" cap="rnd">
            <a:solidFill>
              <a:srgbClr val="50DE94">
                <a:alpha val="20000"/>
              </a:srgb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8" name="Group 7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10" name="Oval 9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18" name="Rounded Rectangle 17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0" name="Snip Single Corner Rectangle 19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22" name="Group 21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47800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6641252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59768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Vad är </a:t>
            </a:r>
            <a:r>
              <a:rPr lang="sv-SE" b="1" dirty="0" smtClean="0"/>
              <a:t>Akka</a:t>
            </a:r>
            <a:r>
              <a:rPr lang="sv-SE" b="1" dirty="0" smtClean="0">
                <a:solidFill>
                  <a:srgbClr val="B04242"/>
                </a:solidFill>
              </a:rPr>
              <a:t>.NET </a:t>
            </a:r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?</a:t>
            </a:r>
            <a:endParaRPr lang="sv-S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Akka.NET är ett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toolkit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för programmering enligt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Ursprungligen skrivet i Scala för JVM. </a:t>
            </a:r>
            <a:br>
              <a:rPr lang="sv-SE" b="1" dirty="0" smtClean="0"/>
            </a:br>
            <a:r>
              <a:rPr lang="sv-SE" b="1" dirty="0" smtClean="0"/>
              <a:t>Portat till CLR (snart även Mono)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Syftet är att erbjuda utvecklare en högre abstraktionsnivå för att skriva feltoleranta, skalbara och samtidiga(</a:t>
            </a:r>
            <a:r>
              <a:rPr lang="sv-SE" b="1" dirty="0" err="1"/>
              <a:t>c</a:t>
            </a:r>
            <a:r>
              <a:rPr lang="sv-SE" b="1" dirty="0" err="1" smtClean="0"/>
              <a:t>oncurrent</a:t>
            </a:r>
            <a:r>
              <a:rPr lang="sv-SE" b="1" dirty="0" smtClean="0"/>
              <a:t>) system.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0235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6213001" y="0"/>
            <a:ext cx="0" cy="6858000"/>
          </a:xfrm>
          <a:prstGeom prst="line">
            <a:avLst/>
          </a:prstGeom>
          <a:ln w="63500" cap="rnd">
            <a:solidFill>
              <a:srgbClr val="50DE94">
                <a:alpha val="20000"/>
              </a:srgb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8" name="Group 7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10" name="Oval 9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18" name="Rounded Rectangle 17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0" name="Snip Single Corner Rectangle 19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22" name="Group 21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30" name="Rounded Rectangle 29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36" name="Group 35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38" name="Can 3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39" name="Snip Single Corner Rectangle 38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40" name="Snip Single Corner Rectangle 39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41" name="Snip Single Corner Rectangle 40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42" name="Snip Single Corner Rectangle 41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747800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6641252" y="473969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10979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dirty="0" smtClean="0"/>
              <a:t>Billigare än trådar; exekvering ”</a:t>
            </a:r>
            <a:r>
              <a:rPr lang="sv-SE" i="1" dirty="0" err="1" smtClean="0"/>
              <a:t>multiplexar</a:t>
            </a:r>
            <a:r>
              <a:rPr lang="sv-SE" dirty="0" smtClean="0"/>
              <a:t>” över en eller flera trådar.</a:t>
            </a:r>
            <a:endParaRPr lang="sv-S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9" name="Right Arrow 8"/>
          <p:cNvSpPr/>
          <p:nvPr/>
        </p:nvSpPr>
        <p:spPr>
          <a:xfrm>
            <a:off x="1150786" y="47548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Arrow 9"/>
          <p:cNvSpPr/>
          <p:nvPr/>
        </p:nvSpPr>
        <p:spPr>
          <a:xfrm>
            <a:off x="1150786" y="38491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150787" y="29361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ounded Rectangle 11"/>
          <p:cNvSpPr/>
          <p:nvPr/>
        </p:nvSpPr>
        <p:spPr>
          <a:xfrm>
            <a:off x="1453276" y="27867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35493" y="27867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18973" y="27867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53275" y="36858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709" y="36907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53276" y="46054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53112" y="46054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9" name="Rounded Rectangle 18"/>
          <p:cNvSpPr/>
          <p:nvPr/>
        </p:nvSpPr>
        <p:spPr>
          <a:xfrm rot="16200000">
            <a:off x="-173855" y="36522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4221871" y="36858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1332750" y="5372538"/>
            <a:ext cx="3528007" cy="1136546"/>
          </a:xfrm>
          <a:prstGeom prst="wedgeRoundRectCallout">
            <a:avLst>
              <a:gd name="adj1" fmla="val -20661"/>
              <a:gd name="adj2" fmla="val -6981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Orsakar inte samma typ av </a:t>
            </a:r>
            <a:r>
              <a:rPr lang="sv-SE" b="1" dirty="0" err="1"/>
              <a:t>context</a:t>
            </a:r>
            <a:r>
              <a:rPr lang="sv-SE" b="1" dirty="0"/>
              <a:t> switch.</a:t>
            </a:r>
          </a:p>
          <a:p>
            <a:r>
              <a:rPr lang="sv-SE" b="1" dirty="0"/>
              <a:t>Billigare att växla mellan </a:t>
            </a:r>
            <a:r>
              <a:rPr lang="sv-SE" b="1" dirty="0" err="1"/>
              <a:t>actors</a:t>
            </a:r>
            <a:r>
              <a:rPr lang="sv-SE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64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Footprint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705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En </a:t>
            </a:r>
            <a:r>
              <a:rPr lang="sv-SE" b="1" dirty="0" err="1" smtClean="0"/>
              <a:t>actor</a:t>
            </a:r>
            <a:r>
              <a:rPr lang="sv-SE" b="1" dirty="0" smtClean="0"/>
              <a:t> kostar endast CPU-tid när den processar ett meddelande.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Minnesmässigt beror på vilken implementation av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 man använder men under Akka/Akka.NET:</a:t>
            </a:r>
            <a:br>
              <a:rPr lang="sv-SE" b="1" dirty="0" smtClean="0"/>
            </a:b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Ca 2.5 miljoner </a:t>
            </a:r>
            <a:r>
              <a:rPr lang="sv-SE" b="1" dirty="0" err="1" smtClean="0"/>
              <a:t>actors</a:t>
            </a:r>
            <a:r>
              <a:rPr lang="sv-SE" b="1" dirty="0" smtClean="0"/>
              <a:t> per gigabyte minne på JVM.</a:t>
            </a:r>
            <a:br>
              <a:rPr lang="sv-SE" b="1" dirty="0" smtClean="0"/>
            </a:br>
            <a:r>
              <a:rPr lang="sv-SE" b="1" dirty="0" smtClean="0"/>
              <a:t>(inte riktigt där än på .NET, vi jobbar på det)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0639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Vad kan en </a:t>
            </a:r>
            <a:r>
              <a:rPr lang="sv-SE" b="1" dirty="0" err="1" smtClean="0"/>
              <a:t>actor</a:t>
            </a:r>
            <a:r>
              <a:rPr lang="sv-SE" b="1" dirty="0" smtClean="0"/>
              <a:t> användas till?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Alternativ till trådning</a:t>
            </a:r>
          </a:p>
          <a:p>
            <a:pPr marL="0" indent="0">
              <a:buNone/>
            </a:pPr>
            <a:r>
              <a:rPr lang="sv-SE" b="1" dirty="0" smtClean="0"/>
              <a:t>Som ett objekt/komponent</a:t>
            </a:r>
          </a:p>
          <a:p>
            <a:pPr marL="0" indent="0">
              <a:buNone/>
            </a:pPr>
            <a:r>
              <a:rPr lang="sv-SE" b="1" dirty="0" smtClean="0"/>
              <a:t>Som en service/</a:t>
            </a:r>
            <a:r>
              <a:rPr lang="sv-SE" b="1" dirty="0" err="1" smtClean="0"/>
              <a:t>singleton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Routing</a:t>
            </a:r>
            <a:r>
              <a:rPr lang="sv-SE" b="1" dirty="0" smtClean="0"/>
              <a:t> av meddelande, t.ex. </a:t>
            </a:r>
            <a:r>
              <a:rPr lang="sv-SE" b="1" dirty="0" err="1" smtClean="0"/>
              <a:t>consistent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 eller round </a:t>
            </a:r>
            <a:r>
              <a:rPr lang="sv-SE" b="1" dirty="0" err="1" smtClean="0"/>
              <a:t>robin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Entitet / </a:t>
            </a:r>
            <a:r>
              <a:rPr lang="sv-SE" b="1" dirty="0" err="1" smtClean="0"/>
              <a:t>Aggregatroot</a:t>
            </a:r>
            <a:r>
              <a:rPr lang="sv-SE" b="1" dirty="0" smtClean="0"/>
              <a:t> </a:t>
            </a:r>
            <a:r>
              <a:rPr lang="sv-SE" b="1" dirty="0" err="1" smtClean="0"/>
              <a:t>a’la</a:t>
            </a:r>
            <a:r>
              <a:rPr lang="sv-SE" b="1" dirty="0" smtClean="0"/>
              <a:t> CQRS</a:t>
            </a:r>
          </a:p>
          <a:p>
            <a:pPr marL="0" indent="0">
              <a:buNone/>
            </a:pPr>
            <a:r>
              <a:rPr lang="sv-SE" b="1" dirty="0" smtClean="0"/>
              <a:t>State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14094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Produkter baserade på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:</a:t>
            </a:r>
          </a:p>
          <a:p>
            <a:pPr marL="0" indent="0">
              <a:buNone/>
            </a:pPr>
            <a:r>
              <a:rPr lang="sv-SE" b="1" dirty="0" err="1" smtClean="0"/>
              <a:t>Erlang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Facebook </a:t>
            </a:r>
            <a:r>
              <a:rPr lang="sv-SE" b="1" dirty="0" err="1" smtClean="0"/>
              <a:t>WhatsApp</a:t>
            </a:r>
            <a:r>
              <a:rPr lang="sv-SE" b="1" dirty="0" smtClean="0"/>
              <a:t> </a:t>
            </a:r>
            <a:r>
              <a:rPr lang="sv-SE" b="1" dirty="0"/>
              <a:t>(</a:t>
            </a:r>
            <a:r>
              <a:rPr lang="sv-SE" b="1" dirty="0" err="1"/>
              <a:t>Erlang</a:t>
            </a:r>
            <a:r>
              <a:rPr lang="sv-SE" b="1" dirty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RabbitMQ</a:t>
            </a:r>
            <a:r>
              <a:rPr lang="sv-SE" b="1" dirty="0" smtClean="0"/>
              <a:t> </a:t>
            </a:r>
          </a:p>
          <a:p>
            <a:pPr marL="0" indent="0">
              <a:buNone/>
            </a:pPr>
            <a:r>
              <a:rPr lang="sv-SE" b="1" dirty="0" err="1" smtClean="0"/>
              <a:t>CouchDB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smtClean="0"/>
              <a:t>LinkedIn.com (Akka)</a:t>
            </a:r>
          </a:p>
          <a:p>
            <a:pPr marL="0" indent="0">
              <a:buNone/>
            </a:pPr>
            <a:r>
              <a:rPr lang="sv-SE" b="1" dirty="0" smtClean="0"/>
              <a:t>Walmart.com (Akka)</a:t>
            </a:r>
            <a:endParaRPr lang="sv-SE" b="1" dirty="0"/>
          </a:p>
          <a:p>
            <a:pPr marL="0" indent="0">
              <a:buNone/>
            </a:pP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32947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>
                <a:solidFill>
                  <a:srgbClr val="B04242"/>
                </a:solidFill>
              </a:rPr>
              <a:t>.Actor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Bygg din första </a:t>
            </a:r>
            <a:r>
              <a:rPr lang="sv-SE" b="1" dirty="0" err="1" smtClean="0"/>
              <a:t>actor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ActorSystem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ReceiveActor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HandleActor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Props</a:t>
            </a:r>
          </a:p>
          <a:p>
            <a:pPr marL="0" indent="0">
              <a:buNone/>
            </a:pPr>
            <a:r>
              <a:rPr lang="sv-SE" b="1" dirty="0" err="1" smtClean="0"/>
              <a:t>ActorRef</a:t>
            </a:r>
            <a:endParaRPr lang="sv-SE" b="1" dirty="0"/>
          </a:p>
        </p:txBody>
      </p:sp>
      <p:cxnSp>
        <p:nvCxnSpPr>
          <p:cNvPr id="29" name="Straight Connector 28"/>
          <p:cNvCxnSpPr>
            <a:stCxn id="33" idx="3"/>
            <a:endCxn id="36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6" idx="3"/>
            <a:endCxn id="35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6" idx="5"/>
            <a:endCxn id="34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5" name="Oval 34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6" name="Oval 35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7" name="Oval 36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2" name="Straight Connector 31"/>
          <p:cNvCxnSpPr>
            <a:stCxn id="33" idx="5"/>
            <a:endCxn id="37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4040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8153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>
                <a:solidFill>
                  <a:srgbClr val="B04242"/>
                </a:solidFill>
              </a:rPr>
              <a:t>.</a:t>
            </a:r>
            <a:r>
              <a:rPr lang="sv-SE" sz="8000" b="1" dirty="0" err="1" smtClean="0">
                <a:solidFill>
                  <a:srgbClr val="B04242"/>
                </a:solidFill>
              </a:rPr>
              <a:t>Remote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946512" y="2517335"/>
            <a:ext cx="790931" cy="2921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464257" cy="9659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946512" y="3514862"/>
            <a:ext cx="292168" cy="6461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6"/>
            <a:endCxn id="9" idx="2"/>
          </p:cNvCxnSpPr>
          <p:nvPr/>
        </p:nvCxnSpPr>
        <p:spPr>
          <a:xfrm flipV="1">
            <a:off x="5758502" y="3154591"/>
            <a:ext cx="1255660" cy="68136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865605" y="3507270"/>
            <a:ext cx="704887" cy="97352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4"/>
          </p:cNvCxnSpPr>
          <p:nvPr/>
        </p:nvCxnSpPr>
        <p:spPr>
          <a:xfrm flipV="1">
            <a:off x="9275851" y="3835951"/>
            <a:ext cx="490262" cy="6448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292168" cy="6126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876976" cy="109178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1"/>
          </p:cNvCxnSpPr>
          <p:nvPr/>
        </p:nvCxnSpPr>
        <p:spPr>
          <a:xfrm>
            <a:off x="6429354" y="1357447"/>
            <a:ext cx="1986552" cy="30905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4"/>
            <a:endCxn id="8" idx="1"/>
          </p:cNvCxnSpPr>
          <p:nvPr/>
        </p:nvCxnSpPr>
        <p:spPr>
          <a:xfrm>
            <a:off x="5259739" y="4334715"/>
            <a:ext cx="318171" cy="9321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6"/>
            <a:endCxn id="12" idx="2"/>
          </p:cNvCxnSpPr>
          <p:nvPr/>
        </p:nvCxnSpPr>
        <p:spPr>
          <a:xfrm flipV="1">
            <a:off x="6429353" y="4833479"/>
            <a:ext cx="1995055" cy="78606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2095069" y="266341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4760975" y="333718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5431826" y="512077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014162" y="26558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9267349" y="28384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259739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9951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747526" y="0"/>
            <a:ext cx="5444474" cy="6858000"/>
          </a:xfrm>
          <a:prstGeom prst="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lt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6747526" cy="6858000"/>
          </a:xfrm>
          <a:prstGeom prst="rect">
            <a:avLst/>
          </a:prstGeom>
          <a:solidFill>
            <a:srgbClr val="6E4545">
              <a:alpha val="66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946512" y="2517335"/>
            <a:ext cx="790931" cy="2921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464257" cy="9659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946512" y="3514862"/>
            <a:ext cx="292168" cy="6461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6"/>
            <a:endCxn id="9" idx="2"/>
          </p:cNvCxnSpPr>
          <p:nvPr/>
        </p:nvCxnSpPr>
        <p:spPr>
          <a:xfrm flipV="1">
            <a:off x="5758502" y="3154591"/>
            <a:ext cx="1255660" cy="68136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865605" y="3507270"/>
            <a:ext cx="704887" cy="97352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4"/>
          </p:cNvCxnSpPr>
          <p:nvPr/>
        </p:nvCxnSpPr>
        <p:spPr>
          <a:xfrm flipV="1">
            <a:off x="9275851" y="3835951"/>
            <a:ext cx="490262" cy="6448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292168" cy="6126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876976" cy="109178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1"/>
          </p:cNvCxnSpPr>
          <p:nvPr/>
        </p:nvCxnSpPr>
        <p:spPr>
          <a:xfrm>
            <a:off x="6429354" y="1357447"/>
            <a:ext cx="1986552" cy="30905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4"/>
            <a:endCxn id="8" idx="1"/>
          </p:cNvCxnSpPr>
          <p:nvPr/>
        </p:nvCxnSpPr>
        <p:spPr>
          <a:xfrm>
            <a:off x="5259739" y="4334715"/>
            <a:ext cx="318171" cy="9321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6"/>
            <a:endCxn id="12" idx="2"/>
          </p:cNvCxnSpPr>
          <p:nvPr/>
        </p:nvCxnSpPr>
        <p:spPr>
          <a:xfrm flipV="1">
            <a:off x="6429353" y="4833479"/>
            <a:ext cx="1995055" cy="78606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2095069" y="266341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4760975" y="333718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5431826" y="512077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014162" y="26558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9267349" y="28384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6747526" y="0"/>
            <a:ext cx="0" cy="6858000"/>
          </a:xfrm>
          <a:prstGeom prst="line">
            <a:avLst/>
          </a:prstGeom>
          <a:ln w="63500" cap="rnd">
            <a:solidFill>
              <a:srgbClr val="50DE94">
                <a:alpha val="20000"/>
              </a:srgb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59739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153191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1994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224116" y="1487156"/>
            <a:ext cx="5967884" cy="3567165"/>
          </a:xfrm>
          <a:prstGeom prst="rect">
            <a:avLst/>
          </a:prstGeom>
          <a:solidFill>
            <a:srgbClr val="48597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l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487156"/>
            <a:ext cx="6224116" cy="3567165"/>
          </a:xfrm>
          <a:prstGeom prst="rect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06411" y="1821839"/>
            <a:ext cx="4334164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smtClean="0"/>
              <a:t>OOP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smtClean="0"/>
              <a:t>Objekt</a:t>
            </a:r>
          </a:p>
          <a:p>
            <a:r>
              <a:rPr lang="sv-SE" b="1" dirty="0" smtClean="0"/>
              <a:t>Objekt har </a:t>
            </a:r>
            <a:r>
              <a:rPr lang="sv-SE" b="1" dirty="0" err="1" smtClean="0"/>
              <a:t>state</a:t>
            </a:r>
            <a:endParaRPr lang="sv-SE" b="1" dirty="0" smtClean="0"/>
          </a:p>
          <a:p>
            <a:r>
              <a:rPr lang="sv-SE" b="1" dirty="0" smtClean="0"/>
              <a:t>Objekt har beteende</a:t>
            </a:r>
          </a:p>
          <a:p>
            <a:r>
              <a:rPr lang="sv-SE" b="1" dirty="0" smtClean="0"/>
              <a:t>Synkrona funktionsanrop</a:t>
            </a:r>
            <a:endParaRPr lang="sv-SE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11300" y="1821839"/>
            <a:ext cx="4334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sv-SE" b="1" dirty="0" smtClean="0"/>
          </a:p>
          <a:p>
            <a:r>
              <a:rPr lang="sv-SE" b="1" dirty="0" err="1" smtClean="0"/>
              <a:t>Actors</a:t>
            </a:r>
            <a:endParaRPr lang="sv-SE" b="1" dirty="0" smtClean="0"/>
          </a:p>
          <a:p>
            <a:r>
              <a:rPr lang="sv-SE" b="1" dirty="0" err="1" smtClean="0"/>
              <a:t>Actors</a:t>
            </a:r>
            <a:r>
              <a:rPr lang="sv-SE" b="1" dirty="0" smtClean="0"/>
              <a:t> har </a:t>
            </a:r>
            <a:r>
              <a:rPr lang="sv-SE" b="1" dirty="0" err="1" smtClean="0"/>
              <a:t>state</a:t>
            </a:r>
            <a:endParaRPr lang="sv-SE" b="1" dirty="0" smtClean="0"/>
          </a:p>
          <a:p>
            <a:r>
              <a:rPr lang="sv-SE" b="1" dirty="0" err="1" smtClean="0"/>
              <a:t>Actors</a:t>
            </a:r>
            <a:r>
              <a:rPr lang="sv-SE" b="1" dirty="0" smtClean="0"/>
              <a:t> har beteende</a:t>
            </a:r>
          </a:p>
          <a:p>
            <a:r>
              <a:rPr lang="sv-SE" b="1" dirty="0" smtClean="0"/>
              <a:t>Asynkrona meddelanden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2302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Aktivera remoting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RemoteActorRefProvider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FluentConfiguration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ActorSelection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1" name="Straight Connector 30"/>
          <p:cNvCxnSpPr>
            <a:stCxn id="32" idx="5"/>
            <a:endCxn id="33" idx="1"/>
          </p:cNvCxnSpPr>
          <p:nvPr/>
        </p:nvCxnSpPr>
        <p:spPr>
          <a:xfrm>
            <a:off x="160503" y="5066866"/>
            <a:ext cx="45733" cy="43752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-377474" y="4528888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3" name="Oval 32"/>
          <p:cNvSpPr/>
          <p:nvPr/>
        </p:nvSpPr>
        <p:spPr>
          <a:xfrm>
            <a:off x="113934" y="54120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2225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Deployment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RemoteDaemon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" name="Freeform 2"/>
          <p:cNvSpPr/>
          <p:nvPr/>
        </p:nvSpPr>
        <p:spPr>
          <a:xfrm>
            <a:off x="2805710" y="4049492"/>
            <a:ext cx="2394971" cy="1335922"/>
          </a:xfrm>
          <a:custGeom>
            <a:avLst/>
            <a:gdLst>
              <a:gd name="connsiteX0" fmla="*/ 0 w 2454442"/>
              <a:gd name="connsiteY0" fmla="*/ 0 h 1287379"/>
              <a:gd name="connsiteX1" fmla="*/ 1624263 w 2454442"/>
              <a:gd name="connsiteY1" fmla="*/ 264695 h 1287379"/>
              <a:gd name="connsiteX2" fmla="*/ 2454442 w 2454442"/>
              <a:gd name="connsiteY2" fmla="*/ 1287379 h 1287379"/>
              <a:gd name="connsiteX0" fmla="*/ 0 w 2454442"/>
              <a:gd name="connsiteY0" fmla="*/ 0 h 1287379"/>
              <a:gd name="connsiteX1" fmla="*/ 1402316 w 2454442"/>
              <a:gd name="connsiteY1" fmla="*/ 369045 h 1287379"/>
              <a:gd name="connsiteX2" fmla="*/ 2454442 w 2454442"/>
              <a:gd name="connsiteY2" fmla="*/ 1287379 h 128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442" h="1287379">
                <a:moveTo>
                  <a:pt x="0" y="0"/>
                </a:moveTo>
                <a:cubicBezTo>
                  <a:pt x="607594" y="25066"/>
                  <a:pt x="993242" y="154482"/>
                  <a:pt x="1402316" y="369045"/>
                </a:cubicBezTo>
                <a:cubicBezTo>
                  <a:pt x="1811390" y="583608"/>
                  <a:pt x="2314074" y="1100890"/>
                  <a:pt x="2454442" y="1287379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8" name="Freeform 17"/>
          <p:cNvSpPr/>
          <p:nvPr/>
        </p:nvSpPr>
        <p:spPr>
          <a:xfrm>
            <a:off x="375455" y="4049492"/>
            <a:ext cx="1816768" cy="866274"/>
          </a:xfrm>
          <a:custGeom>
            <a:avLst/>
            <a:gdLst>
              <a:gd name="connsiteX0" fmla="*/ 1708484 w 1708484"/>
              <a:gd name="connsiteY0" fmla="*/ 0 h 577516"/>
              <a:gd name="connsiteX1" fmla="*/ 601579 w 1708484"/>
              <a:gd name="connsiteY1" fmla="*/ 144379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66273 w 1708484"/>
              <a:gd name="connsiteY1" fmla="*/ 96252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30179 w 1708484"/>
              <a:gd name="connsiteY1" fmla="*/ 180473 h 577516"/>
              <a:gd name="connsiteX2" fmla="*/ 0 w 1708484"/>
              <a:gd name="connsiteY2" fmla="*/ 577516 h 577516"/>
              <a:gd name="connsiteX0" fmla="*/ 1816768 w 1816768"/>
              <a:gd name="connsiteY0" fmla="*/ 0 h 866274"/>
              <a:gd name="connsiteX1" fmla="*/ 938463 w 1816768"/>
              <a:gd name="connsiteY1" fmla="*/ 180473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6768" h="866274">
                <a:moveTo>
                  <a:pt x="1816768" y="0"/>
                </a:moveTo>
                <a:cubicBezTo>
                  <a:pt x="1405689" y="24063"/>
                  <a:pt x="1229227" y="84221"/>
                  <a:pt x="902369" y="228600"/>
                </a:cubicBezTo>
                <a:cubicBezTo>
                  <a:pt x="575511" y="372979"/>
                  <a:pt x="158416" y="697832"/>
                  <a:pt x="0" y="866274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triangle" w="lg" len="lg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708519" y="3843578"/>
            <a:ext cx="405335" cy="405335"/>
          </a:xfrm>
          <a:prstGeom prst="ellipse">
            <a:avLst/>
          </a:prstGeom>
          <a:solidFill>
            <a:srgbClr val="099BDD">
              <a:alpha val="3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4" name="Oval 33"/>
          <p:cNvSpPr/>
          <p:nvPr/>
        </p:nvSpPr>
        <p:spPr>
          <a:xfrm>
            <a:off x="2455904" y="3759256"/>
            <a:ext cx="505231" cy="505231"/>
          </a:xfrm>
          <a:prstGeom prst="ellipse">
            <a:avLst/>
          </a:prstGeom>
          <a:solidFill>
            <a:srgbClr val="099BDD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8" name="Oval 27"/>
          <p:cNvSpPr/>
          <p:nvPr/>
        </p:nvSpPr>
        <p:spPr>
          <a:xfrm>
            <a:off x="2175431" y="372412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5581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 smtClean="0">
                <a:solidFill>
                  <a:srgbClr val="B04242"/>
                </a:solidFill>
              </a:rPr>
              <a:t>.Routing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0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 smtClean="0"/>
              <a:t>En router delegerar inkommande meddelanden till en eller flera </a:t>
            </a:r>
            <a:r>
              <a:rPr lang="sv-SE" b="1" dirty="0" err="1" smtClean="0"/>
              <a:t>actors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/>
              <a:t>Group routers, Pool </a:t>
            </a:r>
            <a:r>
              <a:rPr lang="sv-SE" b="1" dirty="0" smtClean="0"/>
              <a:t>routers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err="1" smtClean="0"/>
              <a:t>BroadcastRouter</a:t>
            </a:r>
            <a:endParaRPr lang="sv-SE" b="1" dirty="0" smtClean="0"/>
          </a:p>
          <a:p>
            <a:r>
              <a:rPr lang="sv-SE" b="1" dirty="0" err="1" smtClean="0"/>
              <a:t>RoundRobinRouter</a:t>
            </a:r>
            <a:endParaRPr lang="sv-SE" b="1" dirty="0" smtClean="0"/>
          </a:p>
          <a:p>
            <a:r>
              <a:rPr lang="sv-SE" b="1" dirty="0" err="1" smtClean="0"/>
              <a:t>ConsistentHashRouter</a:t>
            </a:r>
            <a:endParaRPr lang="sv-SE" b="1" dirty="0" smtClean="0"/>
          </a:p>
          <a:p>
            <a:r>
              <a:rPr lang="sv-SE" b="1" dirty="0" err="1" smtClean="0"/>
              <a:t>ScatterGatherFirstCompletedRouter</a:t>
            </a:r>
            <a:endParaRPr lang="sv-SE" b="1" dirty="0" smtClean="0"/>
          </a:p>
          <a:p>
            <a:r>
              <a:rPr lang="sv-SE" b="1" dirty="0" err="1" smtClean="0"/>
              <a:t>SmallestMailboxRouter</a:t>
            </a:r>
            <a:endParaRPr lang="sv-SE" b="1" dirty="0" smtClean="0"/>
          </a:p>
          <a:p>
            <a:r>
              <a:rPr lang="sv-SE" b="1" dirty="0" err="1" smtClean="0"/>
              <a:t>TailChoppingRouter</a:t>
            </a:r>
            <a:endParaRPr lang="sv-SE" b="1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Routers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135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20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8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nip Single Corner Rectangle 8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Snip Single Corner Rectangle 11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Snip Single Corner Rectangle 12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Snip Single Corner Rectangle 13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Snip Single Corner Rectangle 14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Snip Single Corner Rectangle 15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2515163" y="1690689"/>
            <a:ext cx="2135565" cy="1004640"/>
          </a:xfrm>
          <a:prstGeom prst="wedgeRoundRectCallout">
            <a:avLst>
              <a:gd name="adj1" fmla="val 21175"/>
              <a:gd name="adj2" fmla="val 6692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Notifiera samtliga parter</a:t>
            </a:r>
          </a:p>
        </p:txBody>
      </p:sp>
    </p:spTree>
    <p:extLst>
      <p:ext uri="{BB962C8B-B14F-4D97-AF65-F5344CB8AC3E}">
        <p14:creationId xmlns:p14="http://schemas.microsoft.com/office/powerpoint/2010/main" val="25456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nip Single Corner Rectangle 8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Snip Single Corner Rectangle 11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Snip Single Corner Rectangle 12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Snip Single Corner Rectangle 13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Snip Single Corner Rectangle 14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Snip Single Corner Rectangle 15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839822" y="2591931"/>
            <a:ext cx="1351006" cy="607669"/>
          </a:xfrm>
          <a:prstGeom prst="wedgeRoundRectCallout">
            <a:avLst>
              <a:gd name="adj1" fmla="val -102910"/>
              <a:gd name="adj2" fmla="val -2087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8839822" y="3524030"/>
            <a:ext cx="1351006" cy="607669"/>
          </a:xfrm>
          <a:prstGeom prst="wedgeRoundRectCallout">
            <a:avLst>
              <a:gd name="adj1" fmla="val -102019"/>
              <a:gd name="adj2" fmla="val -2285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Eller ner!</a:t>
            </a:r>
          </a:p>
        </p:txBody>
      </p:sp>
    </p:spTree>
    <p:extLst>
      <p:ext uri="{BB962C8B-B14F-4D97-AF65-F5344CB8AC3E}">
        <p14:creationId xmlns:p14="http://schemas.microsoft.com/office/powerpoint/2010/main" val="1951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54763" y="2987232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070174" y="4353653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4763" y="1606795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RoundRobinRouter</a:t>
            </a:r>
            <a:endParaRPr lang="sv-SE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169888" y="34491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cxnSp>
        <p:nvCxnSpPr>
          <p:cNvPr id="12" name="Elbow Connector 11"/>
          <p:cNvCxnSpPr>
            <a:stCxn id="8" idx="3"/>
            <a:endCxn id="11" idx="1"/>
          </p:cNvCxnSpPr>
          <p:nvPr/>
        </p:nvCxnSpPr>
        <p:spPr>
          <a:xfrm>
            <a:off x="3152738" y="3623377"/>
            <a:ext cx="1163897" cy="1364989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  <a:endCxn id="9" idx="1"/>
          </p:cNvCxnSpPr>
          <p:nvPr/>
        </p:nvCxnSpPr>
        <p:spPr>
          <a:xfrm flipV="1">
            <a:off x="3152738" y="2250272"/>
            <a:ext cx="1163897" cy="1373105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1"/>
          </p:cNvCxnSpPr>
          <p:nvPr/>
        </p:nvCxnSpPr>
        <p:spPr>
          <a:xfrm>
            <a:off x="3152737" y="3623376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71549" y="3628480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144571" y="16625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4572" y="207915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44571" y="24895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0" name="Elbow Connector 19"/>
          <p:cNvCxnSpPr>
            <a:stCxn id="16" idx="3"/>
            <a:endCxn id="19" idx="1"/>
          </p:cNvCxnSpPr>
          <p:nvPr/>
        </p:nvCxnSpPr>
        <p:spPr>
          <a:xfrm>
            <a:off x="6980674" y="2248299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6" idx="3"/>
            <a:endCxn id="17" idx="1"/>
          </p:cNvCxnSpPr>
          <p:nvPr/>
        </p:nvCxnSpPr>
        <p:spPr>
          <a:xfrm flipV="1">
            <a:off x="6980674" y="1836772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>
            <a:off x="6980673" y="2248298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99485" y="2253402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147959" y="30356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47960" y="3452261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147959" y="386262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8" name="Elbow Connector 27"/>
          <p:cNvCxnSpPr>
            <a:stCxn id="24" idx="3"/>
            <a:endCxn id="27" idx="1"/>
          </p:cNvCxnSpPr>
          <p:nvPr/>
        </p:nvCxnSpPr>
        <p:spPr>
          <a:xfrm>
            <a:off x="6984062" y="3621404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3"/>
            <a:endCxn id="25" idx="1"/>
          </p:cNvCxnSpPr>
          <p:nvPr/>
        </p:nvCxnSpPr>
        <p:spPr>
          <a:xfrm flipV="1">
            <a:off x="6984062" y="3209877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3"/>
            <a:endCxn id="26" idx="1"/>
          </p:cNvCxnSpPr>
          <p:nvPr/>
        </p:nvCxnSpPr>
        <p:spPr>
          <a:xfrm>
            <a:off x="6984061" y="3621403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02873" y="3626507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144571" y="4402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144572" y="48192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4571" y="522959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36" name="Elbow Connector 35"/>
          <p:cNvCxnSpPr>
            <a:stCxn id="32" idx="3"/>
            <a:endCxn id="35" idx="1"/>
          </p:cNvCxnSpPr>
          <p:nvPr/>
        </p:nvCxnSpPr>
        <p:spPr>
          <a:xfrm>
            <a:off x="6980674" y="4988366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3"/>
            <a:endCxn id="33" idx="1"/>
          </p:cNvCxnSpPr>
          <p:nvPr/>
        </p:nvCxnSpPr>
        <p:spPr>
          <a:xfrm flipV="1">
            <a:off x="6980674" y="4576839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3"/>
            <a:endCxn id="34" idx="1"/>
          </p:cNvCxnSpPr>
          <p:nvPr/>
        </p:nvCxnSpPr>
        <p:spPr>
          <a:xfrm>
            <a:off x="6980673" y="4988365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99485" y="4993469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ular Callout 39"/>
          <p:cNvSpPr/>
          <p:nvPr/>
        </p:nvSpPr>
        <p:spPr>
          <a:xfrm>
            <a:off x="10002794" y="1985763"/>
            <a:ext cx="1351006" cy="607669"/>
          </a:xfrm>
          <a:prstGeom prst="wedgeRoundRectCallout">
            <a:avLst>
              <a:gd name="adj1" fmla="val -84208"/>
              <a:gd name="adj2" fmla="val -1691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1577242" y="2012610"/>
            <a:ext cx="1351006" cy="607669"/>
          </a:xfrm>
          <a:prstGeom prst="wedgeRoundRectCallout">
            <a:avLst>
              <a:gd name="adj1" fmla="val 83651"/>
              <a:gd name="adj2" fmla="val 23187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ut!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16635" y="20760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16636" y="3454234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16635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97824" y="207405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01212" y="3447157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997824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4447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nip Single Corner Rectangle 8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M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0" name="Snip Single Corner Rectangle 9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M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2" name="Snip Single Corner Rectangle 11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Y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X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4" name="Snip Single Corner Rectangle 13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A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5" name="Snip Single Corner Rectangle 14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X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6" name="Snip Single Corner Rectangle 15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A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5164540" y="1534826"/>
            <a:ext cx="2132683" cy="584793"/>
          </a:xfrm>
          <a:prstGeom prst="wedgeRoundRectCallout">
            <a:avLst>
              <a:gd name="adj1" fmla="val -21405"/>
              <a:gd name="adj2" fmla="val 8334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Samma </a:t>
            </a:r>
            <a:r>
              <a:rPr lang="sv-SE" b="1" dirty="0" err="1"/>
              <a:t>hashindex</a:t>
            </a:r>
            <a:endParaRPr lang="sv-SE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5539147" y="4342271"/>
            <a:ext cx="2606779" cy="865239"/>
          </a:xfrm>
          <a:prstGeom prst="wedgeRoundRectCallout">
            <a:avLst>
              <a:gd name="adj1" fmla="val -20845"/>
              <a:gd name="adj2" fmla="val -7657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Affinitet mellan </a:t>
            </a:r>
            <a:r>
              <a:rPr lang="sv-SE" b="1" dirty="0" err="1"/>
              <a:t>hashindex</a:t>
            </a:r>
            <a:r>
              <a:rPr lang="sv-SE" b="1" dirty="0"/>
              <a:t> och </a:t>
            </a:r>
            <a:r>
              <a:rPr lang="sv-SE" b="1" dirty="0" err="1"/>
              <a:t>actor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8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nip Single Corner Rectangle 23"/>
          <p:cNvSpPr/>
          <p:nvPr/>
        </p:nvSpPr>
        <p:spPr>
          <a:xfrm>
            <a:off x="358279" y="3207152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Snip Single Corner Rectangle 22"/>
          <p:cNvSpPr/>
          <p:nvPr/>
        </p:nvSpPr>
        <p:spPr>
          <a:xfrm>
            <a:off x="1505136" y="3207152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Snip Single Corner Rectangle 21"/>
          <p:cNvSpPr/>
          <p:nvPr/>
        </p:nvSpPr>
        <p:spPr>
          <a:xfrm>
            <a:off x="2651993" y="3221173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/>
              <a:t>Stoppa</a:t>
            </a:r>
            <a:endParaRPr lang="sv-SE" sz="11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17" name="Snip Single Corner Rectangle 16"/>
          <p:cNvSpPr/>
          <p:nvPr/>
        </p:nvSpPr>
        <p:spPr>
          <a:xfrm>
            <a:off x="3798850" y="3221173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Skapa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2095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/>
          <p:nvPr/>
        </p:nvCxnSpPr>
        <p:spPr>
          <a:xfrm>
            <a:off x="4798291" y="377372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798291" y="377372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Snip Single Corner Rectangle 54"/>
          <p:cNvSpPr/>
          <p:nvPr/>
        </p:nvSpPr>
        <p:spPr>
          <a:xfrm>
            <a:off x="8355149" y="4569368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4" name="Snip Single Corner Rectangle 53"/>
          <p:cNvSpPr/>
          <p:nvPr/>
        </p:nvSpPr>
        <p:spPr>
          <a:xfrm>
            <a:off x="8355833" y="3235195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3" name="Snip Single Corner Rectangle 52"/>
          <p:cNvSpPr/>
          <p:nvPr/>
        </p:nvSpPr>
        <p:spPr>
          <a:xfrm>
            <a:off x="8355149" y="1929334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2" name="Snip Single Corner Rectangle 51"/>
          <p:cNvSpPr/>
          <p:nvPr/>
        </p:nvSpPr>
        <p:spPr>
          <a:xfrm>
            <a:off x="7189040" y="1931358"/>
            <a:ext cx="951212" cy="1105092"/>
          </a:xfrm>
          <a:prstGeom prst="snip1Rect">
            <a:avLst/>
          </a:prstGeom>
          <a:solidFill>
            <a:srgbClr val="B2BECE"/>
          </a:solidFill>
          <a:ln w="136525" cap="rnd">
            <a:solidFill>
              <a:srgbClr val="B2BECE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393293" y="2020271"/>
            <a:ext cx="857704" cy="2717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123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93293" y="2362032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Skapa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393292" y="2714016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37807" y="2020492"/>
            <a:ext cx="857704" cy="2717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123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37807" y="2362253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/>
              <a:t>Stoppa</a:t>
            </a:r>
            <a:endParaRPr lang="sv-SE" sz="11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7237807" y="2714435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393292" y="3320489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OCR:456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393292" y="3662250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Skapa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385952" y="4015948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395458" y="4664280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OCR: 789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395458" y="5006041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Betalning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393292" y="5343954"/>
            <a:ext cx="857704" cy="27178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/>
              <a:t>…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991883" y="223416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991883" y="350037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991882" y="48721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9454230" y="2476589"/>
            <a:ext cx="436556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9454230" y="3744514"/>
            <a:ext cx="436556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9455312" y="5123628"/>
            <a:ext cx="436556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4798291" y="248390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ular Callout 49"/>
          <p:cNvSpPr/>
          <p:nvPr/>
        </p:nvSpPr>
        <p:spPr>
          <a:xfrm>
            <a:off x="5277238" y="1478686"/>
            <a:ext cx="1316190" cy="767467"/>
          </a:xfrm>
          <a:prstGeom prst="wedgeRoundRectCallout">
            <a:avLst>
              <a:gd name="adj1" fmla="val 72565"/>
              <a:gd name="adj2" fmla="val 2912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Löser race </a:t>
            </a:r>
            <a:r>
              <a:rPr lang="sv-SE" b="1" dirty="0" err="1"/>
              <a:t>conditions</a:t>
            </a:r>
            <a:endParaRPr lang="sv-SE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8279" y="3207152"/>
            <a:ext cx="4391783" cy="1119113"/>
            <a:chOff x="358279" y="3207152"/>
            <a:chExt cx="4391783" cy="1119113"/>
          </a:xfrm>
        </p:grpSpPr>
        <p:sp>
          <p:nvSpPr>
            <p:cNvPr id="24" name="Snip Single Corner Rectangle 23"/>
            <p:cNvSpPr/>
            <p:nvPr/>
          </p:nvSpPr>
          <p:spPr>
            <a:xfrm>
              <a:off x="358279" y="3207152"/>
              <a:ext cx="951212" cy="1105092"/>
            </a:xfrm>
            <a:prstGeom prst="snip1Rect">
              <a:avLst/>
            </a:prstGeom>
            <a:solidFill>
              <a:srgbClr val="B2BECE"/>
            </a:solidFill>
            <a:ln w="136525" cap="rnd">
              <a:solidFill>
                <a:srgbClr val="B2BECE"/>
              </a:solidFill>
              <a:rou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200" dirty="0"/>
            </a:p>
          </p:txBody>
        </p:sp>
        <p:sp>
          <p:nvSpPr>
            <p:cNvPr id="23" name="Snip Single Corner Rectangle 22"/>
            <p:cNvSpPr/>
            <p:nvPr/>
          </p:nvSpPr>
          <p:spPr>
            <a:xfrm>
              <a:off x="1505136" y="3207152"/>
              <a:ext cx="951212" cy="1105092"/>
            </a:xfrm>
            <a:prstGeom prst="snip1Rect">
              <a:avLst/>
            </a:prstGeom>
            <a:solidFill>
              <a:srgbClr val="B2BECE"/>
            </a:solidFill>
            <a:ln w="136525" cap="rnd">
              <a:solidFill>
                <a:srgbClr val="B2BECE"/>
              </a:solidFill>
              <a:rou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200" dirty="0"/>
            </a:p>
          </p:txBody>
        </p:sp>
        <p:sp>
          <p:nvSpPr>
            <p:cNvPr id="22" name="Snip Single Corner Rectangle 21"/>
            <p:cNvSpPr/>
            <p:nvPr/>
          </p:nvSpPr>
          <p:spPr>
            <a:xfrm>
              <a:off x="2651993" y="3221173"/>
              <a:ext cx="951212" cy="1105092"/>
            </a:xfrm>
            <a:prstGeom prst="snip1Rect">
              <a:avLst/>
            </a:prstGeom>
            <a:solidFill>
              <a:srgbClr val="B2BECE"/>
            </a:solidFill>
            <a:ln w="136525" cap="rnd">
              <a:solidFill>
                <a:srgbClr val="B2BECE"/>
              </a:solidFill>
              <a:rou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2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05033" y="329606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OCR: 789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05033" y="3637827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Betalning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05033" y="398905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…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551890" y="3296066"/>
              <a:ext cx="857704" cy="27178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OCR: 123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551890" y="3637827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 smtClean="0"/>
                <a:t>Stoppa</a:t>
              </a:r>
              <a:endParaRPr lang="sv-SE" sz="1100" b="1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551890" y="398905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…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698747" y="331008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OCR:456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698747" y="3651847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Skapa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698747" y="398905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…</a:t>
              </a:r>
            </a:p>
          </p:txBody>
        </p:sp>
        <p:sp>
          <p:nvSpPr>
            <p:cNvPr id="17" name="Snip Single Corner Rectangle 16"/>
            <p:cNvSpPr/>
            <p:nvPr/>
          </p:nvSpPr>
          <p:spPr>
            <a:xfrm>
              <a:off x="3798850" y="3221173"/>
              <a:ext cx="951212" cy="1105092"/>
            </a:xfrm>
            <a:prstGeom prst="snip1Rect">
              <a:avLst/>
            </a:prstGeom>
            <a:solidFill>
              <a:srgbClr val="B2BECE"/>
            </a:solidFill>
            <a:ln w="136525" cap="rnd">
              <a:solidFill>
                <a:srgbClr val="B2BECE"/>
              </a:solidFill>
              <a:rou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 sz="12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845604" y="3310086"/>
              <a:ext cx="857704" cy="27178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OCR: 123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845604" y="3651847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Skapa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3845604" y="3989056"/>
              <a:ext cx="857704" cy="271788"/>
            </a:xfrm>
            <a:prstGeom prst="roundRect">
              <a:avLst/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100" b="1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8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224116" y="1487156"/>
            <a:ext cx="5967884" cy="3567165"/>
          </a:xfrm>
          <a:prstGeom prst="rect">
            <a:avLst/>
          </a:prstGeom>
          <a:solidFill>
            <a:srgbClr val="48597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l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487156"/>
            <a:ext cx="6224116" cy="3567165"/>
          </a:xfrm>
          <a:prstGeom prst="rect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06411" y="1821839"/>
            <a:ext cx="4334164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smtClean="0"/>
              <a:t>OOP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smtClean="0"/>
              <a:t>Objekt</a:t>
            </a:r>
          </a:p>
          <a:p>
            <a:r>
              <a:rPr lang="sv-SE" b="1" dirty="0" smtClean="0"/>
              <a:t>Objekt har </a:t>
            </a:r>
            <a:r>
              <a:rPr lang="sv-SE" b="1" dirty="0" err="1" smtClean="0"/>
              <a:t>state</a:t>
            </a:r>
            <a:endParaRPr lang="sv-SE" b="1" dirty="0" smtClean="0"/>
          </a:p>
          <a:p>
            <a:r>
              <a:rPr lang="sv-SE" b="1" dirty="0" smtClean="0"/>
              <a:t>Objekt har beteende</a:t>
            </a:r>
          </a:p>
          <a:p>
            <a:r>
              <a:rPr lang="sv-SE" b="1" dirty="0" smtClean="0"/>
              <a:t>Synkrona funktionsanrop</a:t>
            </a:r>
            <a:endParaRPr lang="sv-SE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11300" y="1821839"/>
            <a:ext cx="4334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sv-SE" b="1" dirty="0" smtClean="0"/>
          </a:p>
          <a:p>
            <a:r>
              <a:rPr lang="sv-SE" b="1" dirty="0" err="1" smtClean="0"/>
              <a:t>Actors</a:t>
            </a:r>
            <a:endParaRPr lang="sv-SE" b="1" dirty="0" smtClean="0"/>
          </a:p>
          <a:p>
            <a:r>
              <a:rPr lang="sv-SE" b="1" dirty="0" err="1" smtClean="0"/>
              <a:t>Actors</a:t>
            </a:r>
            <a:r>
              <a:rPr lang="sv-SE" b="1" dirty="0" smtClean="0"/>
              <a:t> har </a:t>
            </a:r>
            <a:r>
              <a:rPr lang="sv-SE" b="1" dirty="0" err="1" smtClean="0"/>
              <a:t>state</a:t>
            </a:r>
            <a:endParaRPr lang="sv-SE" b="1" dirty="0" smtClean="0"/>
          </a:p>
          <a:p>
            <a:r>
              <a:rPr lang="sv-SE" b="1" dirty="0" err="1" smtClean="0"/>
              <a:t>Actors</a:t>
            </a:r>
            <a:r>
              <a:rPr lang="sv-SE" b="1" dirty="0" smtClean="0"/>
              <a:t> har beteende</a:t>
            </a:r>
          </a:p>
          <a:p>
            <a:r>
              <a:rPr lang="sv-SE" b="1" dirty="0" smtClean="0"/>
              <a:t>Asynkrona meddelanden</a:t>
            </a:r>
            <a:endParaRPr lang="sv-S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077180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Varför </a:t>
            </a:r>
            <a:r>
              <a:rPr lang="sv-SE" sz="44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Actors</a:t>
            </a:r>
            <a:r>
              <a:rPr lang="sv-SE" sz="44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??  Den synkrona modellen har ju fungerat fint i 60 år!?</a:t>
            </a:r>
            <a:endParaRPr lang="sv-SE" sz="44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3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8" name="Elbow Connector 7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47596" y="3128833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nip Single Corner Rectangle 11"/>
          <p:cNvSpPr/>
          <p:nvPr/>
        </p:nvSpPr>
        <p:spPr>
          <a:xfrm>
            <a:off x="2820189" y="294872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Snip Single Corner Rectangle 12"/>
          <p:cNvSpPr/>
          <p:nvPr/>
        </p:nvSpPr>
        <p:spPr>
          <a:xfrm>
            <a:off x="5672621" y="242595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Snip Single Corner Rectangle 13"/>
          <p:cNvSpPr/>
          <p:nvPr/>
        </p:nvSpPr>
        <p:spPr>
          <a:xfrm>
            <a:off x="5672622" y="304744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Snip Single Corner Rectangle 14"/>
          <p:cNvSpPr/>
          <p:nvPr/>
        </p:nvSpPr>
        <p:spPr>
          <a:xfrm>
            <a:off x="5672622" y="365040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925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Sender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47596" y="3407659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nip Single Corner Rectangle 17"/>
          <p:cNvSpPr/>
          <p:nvPr/>
        </p:nvSpPr>
        <p:spPr>
          <a:xfrm>
            <a:off x="2409940" y="3186826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840665" y="4010620"/>
            <a:ext cx="4179545" cy="1780580"/>
          </a:xfrm>
          <a:prstGeom prst="wedgeRoundRectCallout">
            <a:avLst>
              <a:gd name="adj1" fmla="val -19881"/>
              <a:gd name="adj2" fmla="val -6137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fråga distribueras till alla </a:t>
            </a:r>
            <a:r>
              <a:rPr lang="sv-SE" b="1" dirty="0" err="1"/>
              <a:t>workers</a:t>
            </a:r>
            <a:r>
              <a:rPr lang="sv-SE" b="1" dirty="0"/>
              <a:t>.</a:t>
            </a:r>
          </a:p>
          <a:p>
            <a:r>
              <a:rPr lang="sv-SE" b="1" dirty="0"/>
              <a:t>Första svaret returneras till avsändaren</a:t>
            </a:r>
          </a:p>
          <a:p>
            <a:endParaRPr lang="sv-SE" b="1" dirty="0"/>
          </a:p>
          <a:p>
            <a:r>
              <a:rPr lang="sv-SE" b="1" dirty="0"/>
              <a:t>Konceptuellt samma som TPL </a:t>
            </a:r>
            <a:r>
              <a:rPr lang="sv-SE" b="1" dirty="0" err="1"/>
              <a:t>Task.WaitAny</a:t>
            </a:r>
            <a:r>
              <a:rPr lang="sv-SE" b="1" dirty="0"/>
              <a:t>(tasks</a:t>
            </a:r>
            <a:r>
              <a:rPr lang="sv-SE" b="1" dirty="0" smtClean="0"/>
              <a:t>)</a:t>
            </a:r>
            <a:endParaRPr lang="sv-SE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ScatterGatherFirstCompletedRouter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840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Använd routers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RoundRobin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ConsistentHash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888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Become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i="1" dirty="0" err="1" smtClean="0"/>
              <a:t>Become</a:t>
            </a:r>
            <a:r>
              <a:rPr lang="sv-SE" b="1" dirty="0" smtClean="0"/>
              <a:t> eller </a:t>
            </a:r>
            <a:r>
              <a:rPr lang="sv-SE" b="1" i="1" dirty="0" err="1" smtClean="0"/>
              <a:t>hotswap</a:t>
            </a:r>
            <a:r>
              <a:rPr lang="sv-SE" b="1" dirty="0" smtClean="0"/>
              <a:t> innebär att en </a:t>
            </a:r>
            <a:r>
              <a:rPr lang="sv-SE" b="1" dirty="0" err="1" smtClean="0"/>
              <a:t>actor</a:t>
            </a:r>
            <a:r>
              <a:rPr lang="sv-SE" b="1" dirty="0" smtClean="0"/>
              <a:t> kan byta beteende när den tar emot ett visst meddelande.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I Akka.NET sker detta via metoderna .</a:t>
            </a:r>
            <a:r>
              <a:rPr lang="sv-SE" b="1" i="1" dirty="0" err="1" smtClean="0"/>
              <a:t>Become</a:t>
            </a:r>
            <a:r>
              <a:rPr lang="sv-SE" b="1" dirty="0" smtClean="0"/>
              <a:t> samt </a:t>
            </a:r>
            <a:r>
              <a:rPr lang="sv-SE" b="1" i="1" dirty="0" smtClean="0"/>
              <a:t>.</a:t>
            </a:r>
            <a:r>
              <a:rPr lang="sv-SE" b="1" i="1" dirty="0" err="1" smtClean="0"/>
              <a:t>Unbecome</a:t>
            </a:r>
            <a:endParaRPr lang="sv-SE" b="1" i="1" dirty="0" smtClean="0"/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Praktiskt när man skapar </a:t>
            </a:r>
            <a:r>
              <a:rPr lang="sv-SE" b="1" dirty="0" err="1" smtClean="0"/>
              <a:t>state</a:t>
            </a:r>
            <a:r>
              <a:rPr lang="sv-SE" b="1" dirty="0" smtClean="0"/>
              <a:t> </a:t>
            </a:r>
            <a:r>
              <a:rPr lang="sv-SE" b="1" dirty="0" err="1" smtClean="0"/>
              <a:t>machines</a:t>
            </a:r>
            <a:r>
              <a:rPr lang="sv-SE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4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1285" y="234478"/>
            <a:ext cx="9061789" cy="6358827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9664" y="360946"/>
            <a:ext cx="10515600" cy="6497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…//annan kod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0)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Resurrect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&gt;(_ =&gt;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err="1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this.maxHitpoints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25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2020" y="-1026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Felhantering i Java, C# och C</a:t>
            </a:r>
            <a:endParaRPr lang="sv-SE" sz="54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9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80" y="0"/>
            <a:ext cx="9846839" cy="6858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552073" y="4638739"/>
            <a:ext cx="5121333" cy="1978629"/>
          </a:xfrm>
          <a:prstGeom prst="wedgeRoundRectCallout">
            <a:avLst>
              <a:gd name="adj1" fmla="val 67966"/>
              <a:gd name="adj2" fmla="val -41884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Leaky</a:t>
            </a:r>
            <a:r>
              <a:rPr lang="sv-SE" b="1" dirty="0"/>
              <a:t> </a:t>
            </a:r>
            <a:r>
              <a:rPr lang="sv-SE" b="1" dirty="0" err="1"/>
              <a:t>abstraction</a:t>
            </a:r>
            <a:r>
              <a:rPr lang="sv-SE" b="1" dirty="0"/>
              <a:t>, </a:t>
            </a:r>
            <a:r>
              <a:rPr lang="sv-SE" b="1" dirty="0" err="1"/>
              <a:t>exceptiontyper</a:t>
            </a:r>
            <a:r>
              <a:rPr lang="sv-SE" b="1" dirty="0"/>
              <a:t> från ett lägre lager kan läcka uppåt i arkitekturen.</a:t>
            </a:r>
          </a:p>
          <a:p>
            <a:endParaRPr lang="sv-SE" b="1" dirty="0"/>
          </a:p>
          <a:p>
            <a:r>
              <a:rPr lang="sv-SE" b="1" dirty="0"/>
              <a:t>Vet presentationslagret vad det ska göra med ett </a:t>
            </a:r>
            <a:r>
              <a:rPr lang="sv-SE" b="1" dirty="0" err="1"/>
              <a:t>EntityFrameworkPropertyNotMappedException</a:t>
            </a:r>
            <a:r>
              <a:rPr lang="sv-SE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5272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704691"/>
            <a:ext cx="5602850" cy="1404000"/>
            <a:chOff x="3194253" y="4561816"/>
            <a:chExt cx="5602850" cy="1404000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862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6615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26361" y="5076821"/>
            <a:ext cx="18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Lägg i mer pengar</a:t>
            </a:r>
          </a:p>
        </p:txBody>
      </p:sp>
    </p:spTree>
    <p:extLst>
      <p:ext uri="{BB962C8B-B14F-4D97-AF65-F5344CB8AC3E}">
        <p14:creationId xmlns:p14="http://schemas.microsoft.com/office/powerpoint/2010/main" val="354611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1011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Får kaffe</a:t>
              </a:r>
              <a:endParaRPr lang="sv-SE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210165" y="4933946"/>
              <a:ext cx="1878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Lägg i mer pengar</a:t>
              </a: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8615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lag</a:t>
            </a:r>
            <a:endParaRPr lang="sv-SE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57" y="1690688"/>
            <a:ext cx="6389383" cy="39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5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918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26361" y="507682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Slut på bönor!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6802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4543487"/>
            <a:ext cx="5602850" cy="1565204"/>
            <a:chOff x="3194253" y="4400612"/>
            <a:chExt cx="5602850" cy="1565204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26361" y="5076821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Slut på bönor!</a:t>
            </a:r>
            <a:endParaRPr lang="sv-SE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4665409" y="4631482"/>
            <a:ext cx="1610726" cy="1629341"/>
            <a:chOff x="1627954" y="4762555"/>
            <a:chExt cx="1610726" cy="1629341"/>
          </a:xfrm>
        </p:grpSpPr>
        <p:sp>
          <p:nvSpPr>
            <p:cNvPr id="11" name="Oval 10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9" name="Cross 8"/>
          <p:cNvSpPr/>
          <p:nvPr/>
        </p:nvSpPr>
        <p:spPr>
          <a:xfrm rot="18807735">
            <a:off x="5193767" y="5142974"/>
            <a:ext cx="554010" cy="527433"/>
          </a:xfrm>
          <a:prstGeom prst="plus">
            <a:avLst>
              <a:gd name="adj" fmla="val 37886"/>
            </a:avLst>
          </a:prstGeom>
          <a:solidFill>
            <a:srgbClr val="922E2E"/>
          </a:solidFill>
          <a:ln w="25400">
            <a:solidFill>
              <a:schemeClr val="tx1"/>
            </a:solidFill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374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3512591"/>
            <a:ext cx="5602850" cy="2596100"/>
            <a:chOff x="3194253" y="3369716"/>
            <a:chExt cx="5602850" cy="2596100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Lägg i pengar</a:t>
              </a:r>
              <a:endParaRPr lang="sv-SE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Slut på bönor!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1422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1917413"/>
            <a:ext cx="5602850" cy="4191278"/>
            <a:chOff x="3194253" y="1774538"/>
            <a:chExt cx="5602850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Lägg i pengar</a:t>
              </a:r>
            </a:p>
            <a:p>
              <a:endParaRPr lang="sv-SE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Slut på bönor!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Service-tekniker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3723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1917413"/>
            <a:ext cx="6940718" cy="4191278"/>
            <a:chOff x="3194253" y="1774538"/>
            <a:chExt cx="6940718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Lägg i pengar</a:t>
              </a:r>
            </a:p>
            <a:p>
              <a:endParaRPr lang="sv-SE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Slut på bönor!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Service-tekniker</a:t>
              </a:r>
              <a:endParaRPr lang="sv-SE" b="1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30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Fyll på bönor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7284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1917413"/>
            <a:ext cx="6940718" cy="4191278"/>
            <a:chOff x="3194253" y="1774538"/>
            <a:chExt cx="6940718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Kaffemaskin</a:t>
              </a:r>
              <a:endParaRPr lang="sv-SE" b="1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14409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Lägg i pengar</a:t>
              </a:r>
            </a:p>
            <a:p>
              <a:endParaRPr lang="sv-SE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Slut på bönor!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Service-tekniker</a:t>
              </a:r>
              <a:endParaRPr lang="sv-SE" b="1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30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Fyll på bönor</a:t>
              </a:r>
              <a:endParaRPr lang="sv-SE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1011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smtClean="0"/>
                <a:t>Får kaffe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smtClean="0"/>
                <a:t>Jag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00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10449" y="1917413"/>
            <a:ext cx="6971101" cy="4191278"/>
            <a:chOff x="3194253" y="1774538"/>
            <a:chExt cx="6971101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14270" cy="33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 smtClean="0"/>
                <a:t>Request</a:t>
              </a:r>
              <a:endParaRPr lang="sv-SE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36302" cy="33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 smtClean="0"/>
                <a:t>Application</a:t>
              </a:r>
              <a:r>
                <a:rPr lang="sv-SE" b="1" dirty="0" smtClean="0"/>
                <a:t> </a:t>
              </a:r>
              <a:r>
                <a:rPr lang="sv-SE" b="1" dirty="0" err="1" smtClean="0"/>
                <a:t>error</a:t>
              </a:r>
              <a:endParaRPr lang="sv-SE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60583" cy="33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 smtClean="0"/>
                <a:t>Manage</a:t>
              </a:r>
              <a:r>
                <a:rPr lang="sv-SE" b="1" dirty="0" smtClean="0"/>
                <a:t> </a:t>
              </a:r>
              <a:r>
                <a:rPr lang="sv-SE" b="1" dirty="0" err="1" smtClean="0"/>
                <a:t>failures</a:t>
              </a:r>
              <a:endParaRPr lang="sv-SE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30929" cy="33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 smtClean="0"/>
                <a:t>Response</a:t>
              </a:r>
              <a:endParaRPr lang="sv-SE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33926" cy="334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 smtClean="0"/>
                <a:t>Validation</a:t>
              </a:r>
              <a:r>
                <a:rPr lang="sv-SE" b="1" dirty="0" smtClean="0"/>
                <a:t> </a:t>
              </a:r>
              <a:r>
                <a:rPr lang="sv-SE" b="1" dirty="0" err="1" smtClean="0"/>
                <a:t>error</a:t>
              </a:r>
              <a:endParaRPr lang="sv-SE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 smtClean="0"/>
                <a:t>Client</a:t>
              </a:r>
              <a:endParaRPr lang="sv-SE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Supervise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Alla </a:t>
            </a:r>
            <a:r>
              <a:rPr lang="sv-SE" b="1" dirty="0" err="1" smtClean="0"/>
              <a:t>actors</a:t>
            </a:r>
            <a:r>
              <a:rPr lang="sv-SE" b="1" dirty="0" smtClean="0"/>
              <a:t> har en supervisor som bestämmer vad som ska ske när ett fel uppstår.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En supervisor kan välja att:</a:t>
            </a:r>
          </a:p>
          <a:p>
            <a:r>
              <a:rPr lang="sv-SE" b="1" dirty="0" smtClean="0"/>
              <a:t>Tvinga en omstart</a:t>
            </a:r>
          </a:p>
          <a:p>
            <a:r>
              <a:rPr lang="sv-SE" b="1" dirty="0" smtClean="0"/>
              <a:t>Stoppa</a:t>
            </a:r>
          </a:p>
          <a:p>
            <a:r>
              <a:rPr lang="sv-SE" b="1" dirty="0" smtClean="0"/>
              <a:t>Ignorera felet</a:t>
            </a:r>
          </a:p>
          <a:p>
            <a:r>
              <a:rPr lang="sv-SE" b="1" dirty="0" smtClean="0"/>
              <a:t>Eskalera felet till sin egen supervisor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9256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6081" y="226291"/>
            <a:ext cx="11961091" cy="6631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MyActor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sv-S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ReceiveActor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b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OneForOneStrategy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maxNumberOfRetries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10,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duration: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TimeSpan.FromSeconds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(30),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decider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x =&gt;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ArithmeticException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Directive.Resume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(x 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NotSupportedException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Directive.Stop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sv-SE" sz="18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Directive.Restart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6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5400000">
            <a:off x="4249356" y="1631090"/>
            <a:ext cx="757989" cy="1239121"/>
            <a:chOff x="934190" y="2550866"/>
            <a:chExt cx="10419610" cy="1740012"/>
          </a:xfrm>
        </p:grpSpPr>
        <p:sp>
          <p:nvSpPr>
            <p:cNvPr id="7" name="Right Arrow 6"/>
            <p:cNvSpPr/>
            <p:nvPr/>
          </p:nvSpPr>
          <p:spPr>
            <a:xfrm>
              <a:off x="934191" y="2550866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934191" y="3023778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34190" y="3496690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34190" y="3969602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0"/>
          <a:stretch/>
        </p:blipFill>
        <p:spPr>
          <a:xfrm>
            <a:off x="-1" y="3145133"/>
            <a:ext cx="12195187" cy="371286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Inga problem!</a:t>
            </a:r>
            <a:endParaRPr lang="sv-S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55897" y="1871656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smtClean="0"/>
              <a:t>X 1 000 000</a:t>
            </a:r>
            <a:endParaRPr lang="sv-SE" sz="4400" b="1" dirty="0"/>
          </a:p>
        </p:txBody>
      </p:sp>
      <p:sp>
        <p:nvSpPr>
          <p:cNvPr id="12" name="Rectangle 11"/>
          <p:cNvSpPr/>
          <p:nvPr/>
        </p:nvSpPr>
        <p:spPr>
          <a:xfrm flipH="1" flipV="1">
            <a:off x="-1" y="3122273"/>
            <a:ext cx="12191999" cy="45719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35831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7273" y="1795897"/>
            <a:ext cx="195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”System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9261" y="1795897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6840" y="651974"/>
            <a:ext cx="17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tx1">
                    <a:lumMod val="85000"/>
                  </a:schemeClr>
                </a:solidFill>
              </a:rPr>
              <a:t>Root</a:t>
            </a:r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OneForOne</a:t>
            </a:r>
            <a:r>
              <a:rPr lang="sv-SE" b="1" dirty="0"/>
              <a:t> supervisor</a:t>
            </a:r>
          </a:p>
        </p:txBody>
      </p:sp>
    </p:spTree>
    <p:extLst>
      <p:ext uri="{BB962C8B-B14F-4D97-AF65-F5344CB8AC3E}">
        <p14:creationId xmlns:p14="http://schemas.microsoft.com/office/powerpoint/2010/main" val="313625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29" name="Oval 28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830003" y="4866410"/>
            <a:ext cx="408677" cy="3888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/>
          <p:cNvGrpSpPr/>
          <p:nvPr/>
        </p:nvGrpSpPr>
        <p:grpSpPr>
          <a:xfrm>
            <a:off x="1978560" y="5109171"/>
            <a:ext cx="997527" cy="997527"/>
            <a:chOff x="1978560" y="5109171"/>
            <a:chExt cx="997527" cy="997527"/>
          </a:xfrm>
          <a:effectLst/>
        </p:grpSpPr>
        <p:sp>
          <p:nvSpPr>
            <p:cNvPr id="7" name="Oval 6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28" name="Cross 27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OneForOne</a:t>
            </a:r>
            <a:r>
              <a:rPr lang="sv-SE" b="1" dirty="0"/>
              <a:t> supervisor</a:t>
            </a:r>
          </a:p>
        </p:txBody>
      </p:sp>
    </p:spTree>
    <p:extLst>
      <p:ext uri="{BB962C8B-B14F-4D97-AF65-F5344CB8AC3E}">
        <p14:creationId xmlns:p14="http://schemas.microsoft.com/office/powerpoint/2010/main" val="98427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OneForOne</a:t>
            </a:r>
            <a:r>
              <a:rPr lang="sv-SE" b="1" dirty="0"/>
              <a:t> supervisor</a:t>
            </a:r>
          </a:p>
        </p:txBody>
      </p:sp>
    </p:spTree>
    <p:extLst>
      <p:ext uri="{BB962C8B-B14F-4D97-AF65-F5344CB8AC3E}">
        <p14:creationId xmlns:p14="http://schemas.microsoft.com/office/powerpoint/2010/main" val="190695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AllForOne</a:t>
            </a:r>
            <a:r>
              <a:rPr lang="sv-SE" b="1" dirty="0"/>
              <a:t> supervisor</a:t>
            </a:r>
          </a:p>
        </p:txBody>
      </p:sp>
    </p:spTree>
    <p:extLst>
      <p:ext uri="{BB962C8B-B14F-4D97-AF65-F5344CB8AC3E}">
        <p14:creationId xmlns:p14="http://schemas.microsoft.com/office/powerpoint/2010/main" val="65820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6469841" y="4810678"/>
            <a:ext cx="4267200" cy="1627411"/>
          </a:xfrm>
          <a:prstGeom prst="ellipse">
            <a:avLst/>
          </a:prstGeom>
          <a:solidFill>
            <a:srgbClr val="B04242"/>
          </a:solidFill>
          <a:ln w="234950">
            <a:solidFill>
              <a:srgbClr val="B04242">
                <a:alpha val="54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4" name="Oval 33"/>
          <p:cNvSpPr/>
          <p:nvPr/>
        </p:nvSpPr>
        <p:spPr>
          <a:xfrm>
            <a:off x="1970956" y="510724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  <p:sp>
        <p:nvSpPr>
          <p:cNvPr id="130" name="Oval 129"/>
          <p:cNvSpPr/>
          <p:nvPr/>
        </p:nvSpPr>
        <p:spPr>
          <a:xfrm>
            <a:off x="6472722" y="4795101"/>
            <a:ext cx="4267200" cy="1627411"/>
          </a:xfrm>
          <a:prstGeom prst="ellipse">
            <a:avLst/>
          </a:prstGeom>
          <a:noFill/>
          <a:ln w="454025">
            <a:solidFill>
              <a:srgbClr val="B04242">
                <a:alpha val="31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</p:cNvCxnSpPr>
          <p:nvPr/>
        </p:nvCxnSpPr>
        <p:spPr>
          <a:xfrm flipH="1">
            <a:off x="2830003" y="4866410"/>
            <a:ext cx="408677" cy="3888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41" idx="7"/>
          </p:cNvCxnSpPr>
          <p:nvPr/>
        </p:nvCxnSpPr>
        <p:spPr>
          <a:xfrm flipH="1">
            <a:off x="7875922" y="4882683"/>
            <a:ext cx="374840" cy="38902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1" name="Oval 40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5" name="Rounded Rectangular Callout 34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AllForOne</a:t>
            </a:r>
            <a:r>
              <a:rPr lang="sv-SE" b="1" dirty="0"/>
              <a:t> supervisor</a:t>
            </a:r>
          </a:p>
        </p:txBody>
      </p:sp>
    </p:spTree>
    <p:extLst>
      <p:ext uri="{BB962C8B-B14F-4D97-AF65-F5344CB8AC3E}">
        <p14:creationId xmlns:p14="http://schemas.microsoft.com/office/powerpoint/2010/main" val="423378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AllForOne</a:t>
            </a:r>
            <a:r>
              <a:rPr lang="sv-SE" b="1" dirty="0"/>
              <a:t> supervisor</a:t>
            </a:r>
          </a:p>
        </p:txBody>
      </p:sp>
    </p:spTree>
    <p:extLst>
      <p:ext uri="{BB962C8B-B14F-4D97-AF65-F5344CB8AC3E}">
        <p14:creationId xmlns:p14="http://schemas.microsoft.com/office/powerpoint/2010/main" val="412244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Actor</a:t>
            </a:r>
            <a:r>
              <a:rPr lang="sv-SE" b="1" dirty="0"/>
              <a:t> </a:t>
            </a:r>
            <a:r>
              <a:rPr lang="sv-SE" b="1" dirty="0" err="1"/>
              <a:t>Lifecycle</a:t>
            </a:r>
            <a:endParaRPr lang="sv-SE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err="1"/>
              <a:t>PreStart</a:t>
            </a:r>
            <a:endParaRPr lang="sv-SE" b="1" dirty="0" smtClean="0"/>
          </a:p>
          <a:p>
            <a:r>
              <a:rPr lang="sv-SE" b="1" dirty="0" err="1" smtClean="0"/>
              <a:t>PreRestart</a:t>
            </a:r>
            <a:endParaRPr lang="sv-SE" b="1" dirty="0" smtClean="0"/>
          </a:p>
          <a:p>
            <a:r>
              <a:rPr lang="sv-SE" b="1" dirty="0" err="1" smtClean="0"/>
              <a:t>PostRestart</a:t>
            </a:r>
            <a:endParaRPr lang="sv-SE" b="1" dirty="0" smtClean="0"/>
          </a:p>
          <a:p>
            <a:r>
              <a:rPr lang="sv-SE" b="1" dirty="0" err="1"/>
              <a:t>PostStop</a:t>
            </a:r>
            <a:endParaRPr lang="sv-SE" b="1" dirty="0" smtClean="0"/>
          </a:p>
          <a:p>
            <a:endParaRPr lang="sv-SE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56" y="1181710"/>
            <a:ext cx="5669228" cy="541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Dependency</a:t>
            </a:r>
            <a:r>
              <a:rPr lang="sv-SE" b="1" dirty="0" smtClean="0"/>
              <a:t> </a:t>
            </a:r>
            <a:r>
              <a:rPr lang="sv-SE" b="1" dirty="0" err="1" smtClean="0"/>
              <a:t>Injection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smtClean="0"/>
              <a:t>Container kan användas lokalt</a:t>
            </a:r>
          </a:p>
          <a:p>
            <a:r>
              <a:rPr lang="sv-SE" b="1" dirty="0" smtClean="0"/>
              <a:t>Använd service </a:t>
            </a:r>
            <a:r>
              <a:rPr lang="sv-SE" b="1" dirty="0" err="1" smtClean="0"/>
              <a:t>locator</a:t>
            </a:r>
            <a:r>
              <a:rPr lang="sv-SE" b="1" dirty="0" smtClean="0"/>
              <a:t> för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deployed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364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The </a:t>
            </a:r>
            <a:r>
              <a:rPr lang="sv-SE" sz="8000" b="1" dirty="0" smtClean="0">
                <a:solidFill>
                  <a:srgbClr val="B04242"/>
                </a:solidFill>
              </a:rPr>
              <a:t>End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08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smtClean="0"/>
              <a:t>..uh oh!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sv-SE" b="1" dirty="0" smtClean="0">
                <a:effectLst/>
              </a:rPr>
              <a:t>Minnesallokering </a:t>
            </a:r>
          </a:p>
          <a:p>
            <a:r>
              <a:rPr lang="sv-SE" b="1" dirty="0"/>
              <a:t>Race </a:t>
            </a:r>
            <a:r>
              <a:rPr lang="sv-SE" b="1" dirty="0" err="1" smtClean="0"/>
              <a:t>Conditions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Context</a:t>
            </a:r>
            <a:r>
              <a:rPr lang="sv-SE" b="1" dirty="0" smtClean="0">
                <a:effectLst/>
              </a:rPr>
              <a:t> </a:t>
            </a:r>
            <a:r>
              <a:rPr lang="sv-SE" b="1" dirty="0" err="1" smtClean="0">
                <a:effectLst/>
              </a:rPr>
              <a:t>Switching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Deadlocks</a:t>
            </a:r>
            <a:endParaRPr lang="sv-SE" b="1" dirty="0">
              <a:effectLst/>
            </a:endParaRPr>
          </a:p>
          <a:p>
            <a:r>
              <a:rPr lang="sv-SE" b="1" dirty="0" err="1" smtClean="0">
                <a:effectLst/>
              </a:rPr>
              <a:t>Livelocks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Svår/rörig kod – </a:t>
            </a:r>
            <a:r>
              <a:rPr lang="sv-SE" b="1" dirty="0" err="1" smtClean="0">
                <a:effectLst/>
              </a:rPr>
              <a:t>Monitor.TryEnter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WaitHandle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AutoResetEvent</a:t>
            </a:r>
            <a:r>
              <a:rPr lang="sv-SE" b="1" dirty="0" smtClean="0">
                <a:effectLst/>
              </a:rPr>
              <a:t> etc.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Felhantering?</a:t>
            </a:r>
          </a:p>
          <a:p>
            <a:r>
              <a:rPr lang="sv-SE" b="1" dirty="0" smtClean="0">
                <a:effectLst/>
              </a:rPr>
              <a:t>(</a:t>
            </a:r>
            <a:r>
              <a:rPr lang="sv-SE" b="1" dirty="0" err="1" smtClean="0">
                <a:effectLst/>
              </a:rPr>
              <a:t>Blocking</a:t>
            </a:r>
            <a:r>
              <a:rPr lang="sv-SE" b="1" dirty="0" smtClean="0">
                <a:effectLst/>
              </a:rPr>
              <a:t> IO)</a:t>
            </a:r>
            <a:endParaRPr lang="sv-SE" b="1" dirty="0">
              <a:effectLst/>
            </a:endParaRPr>
          </a:p>
          <a:p>
            <a:pPr marL="0" indent="0">
              <a:buNone/>
            </a:pPr>
            <a:endParaRPr lang="sv-SE" b="1" dirty="0" smtClean="0">
              <a:effectLst/>
            </a:endParaRPr>
          </a:p>
          <a:p>
            <a:pPr marL="0" indent="0">
              <a:buNone/>
            </a:pPr>
            <a:endParaRPr lang="sv-SE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28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/>
          <p:cNvSpPr/>
          <p:nvPr/>
        </p:nvSpPr>
        <p:spPr>
          <a:xfrm>
            <a:off x="4372457" y="85725"/>
            <a:ext cx="2828443" cy="2619965"/>
          </a:xfrm>
          <a:prstGeom prst="ellipse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498866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Guardian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0498866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0498866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7800975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800975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7800975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103084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br>
              <a:rPr lang="sv-SE" sz="1100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5103084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5103084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>
                <a:solidFill>
                  <a:schemeClr val="tx1"/>
                </a:solidFill>
              </a:rPr>
              <a:t>Guardian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6201" y="4679615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6200" y="2896123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6201" y="1112631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6200" y="5498976"/>
            <a:ext cx="3717584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ActorPath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510308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ActorRef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80097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ActorCell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49886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</a:t>
            </a:r>
            <a:endParaRPr lang="sv-SE" sz="1400" b="1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387693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87693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3876933" y="3187502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76934" y="280156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3876932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876933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657482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57482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658087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658087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574824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574825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927271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27271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927271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27271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9272713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272714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5" name="Straight Arrow Connector 104"/>
          <p:cNvCxnSpPr/>
          <p:nvPr/>
        </p:nvCxnSpPr>
        <p:spPr>
          <a:xfrm rot="2700000">
            <a:off x="6433355" y="2301467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 rot="2700000">
            <a:off x="6635721" y="1989980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07" name="Straight Arrow Connector 106"/>
          <p:cNvCxnSpPr/>
          <p:nvPr/>
        </p:nvCxnSpPr>
        <p:spPr>
          <a:xfrm rot="18900000">
            <a:off x="6434013" y="4121440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 rot="18900000">
            <a:off x="6291693" y="3794452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Children</a:t>
            </a:r>
            <a:endParaRPr lang="sv-SE" dirty="0"/>
          </a:p>
        </p:txBody>
      </p:sp>
      <p:sp>
        <p:nvSpPr>
          <p:cNvPr id="109" name="TextBox 108"/>
          <p:cNvSpPr txBox="1"/>
          <p:nvPr/>
        </p:nvSpPr>
        <p:spPr>
          <a:xfrm>
            <a:off x="4556380" y="505516"/>
            <a:ext cx="24671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 smtClean="0"/>
              <a:t>ActorSystem</a:t>
            </a:r>
            <a:endParaRPr lang="sv-SE" sz="1400" dirty="0" smtClean="0"/>
          </a:p>
          <a:p>
            <a:pPr algn="ctr"/>
            <a:r>
              <a:rPr lang="sv-SE" sz="1400" dirty="0" err="1"/>
              <a:t>akka.tcp</a:t>
            </a:r>
            <a:r>
              <a:rPr lang="sv-SE" sz="1400" dirty="0"/>
              <a:t>://sys@host:8080/</a:t>
            </a:r>
            <a:r>
              <a:rPr lang="sv-SE" sz="1400" dirty="0" err="1"/>
              <a:t>user</a:t>
            </a:r>
            <a:endParaRPr lang="sv-SE" sz="1400" dirty="0"/>
          </a:p>
          <a:p>
            <a:pPr algn="ctr"/>
            <a:endParaRPr lang="sv-SE" sz="1400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1940473" y="3633731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92824" y="390632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1940473" y="1850239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92824" y="21228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62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35" name="Group 34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37" name="Oval 36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42" name="Rounded Rectangle 41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9" name="Snip Single Corner Rectangle 28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4" name="Group 3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7" name="Rounded Rectangle 6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19" name="Group 18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8" name="Can 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21" name="Snip Single Corner Rectangle 20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6" name="Snip Single Corner Rectangle 25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" name="Snip Single Corner Rectangle 26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8" name="Snip Single Corner Rectangle 27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5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9107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Oval 129"/>
          <p:cNvSpPr/>
          <p:nvPr/>
        </p:nvSpPr>
        <p:spPr>
          <a:xfrm>
            <a:off x="1365361" y="4812610"/>
            <a:ext cx="4267200" cy="1627411"/>
          </a:xfrm>
          <a:prstGeom prst="ellipse">
            <a:avLst/>
          </a:prstGeom>
          <a:noFill/>
          <a:ln w="454025">
            <a:solidFill>
              <a:srgbClr val="B04242">
                <a:alpha val="31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Oval 28"/>
          <p:cNvSpPr/>
          <p:nvPr/>
        </p:nvSpPr>
        <p:spPr>
          <a:xfrm>
            <a:off x="1365361" y="4810680"/>
            <a:ext cx="4267200" cy="1627411"/>
          </a:xfrm>
          <a:prstGeom prst="ellipse">
            <a:avLst/>
          </a:prstGeom>
          <a:solidFill>
            <a:srgbClr val="B04242"/>
          </a:solidFill>
          <a:ln w="234950">
            <a:solidFill>
              <a:srgbClr val="B04242">
                <a:alpha val="54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64748" y="5422602"/>
            <a:ext cx="86895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sv-SE" b="1" dirty="0" err="1" smtClean="0"/>
              <a:t>Restart</a:t>
            </a:r>
            <a:endParaRPr lang="sv-SE" b="1" dirty="0"/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830003" y="4866410"/>
            <a:ext cx="408677" cy="3888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/>
          <p:cNvGrpSpPr/>
          <p:nvPr/>
        </p:nvGrpSpPr>
        <p:grpSpPr>
          <a:xfrm>
            <a:off x="1978560" y="5109171"/>
            <a:ext cx="997527" cy="997527"/>
            <a:chOff x="1978560" y="5109171"/>
            <a:chExt cx="997527" cy="997527"/>
          </a:xfrm>
          <a:effectLst/>
        </p:grpSpPr>
        <p:sp>
          <p:nvSpPr>
            <p:cNvPr id="7" name="Oval 6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28" name="Cross 27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</p:spTree>
    <p:extLst>
      <p:ext uri="{BB962C8B-B14F-4D97-AF65-F5344CB8AC3E}">
        <p14:creationId xmlns:p14="http://schemas.microsoft.com/office/powerpoint/2010/main" val="20799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1442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29" name="Oval 28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830003" y="4866410"/>
            <a:ext cx="408677" cy="3888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/>
          <p:cNvGrpSpPr/>
          <p:nvPr/>
        </p:nvGrpSpPr>
        <p:grpSpPr>
          <a:xfrm>
            <a:off x="1978560" y="5109171"/>
            <a:ext cx="997527" cy="997527"/>
            <a:chOff x="1978560" y="5109171"/>
            <a:chExt cx="997527" cy="997527"/>
          </a:xfrm>
          <a:effectLst/>
        </p:grpSpPr>
        <p:sp>
          <p:nvSpPr>
            <p:cNvPr id="7" name="Oval 6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28" name="Cross 27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</p:spTree>
    <p:extLst>
      <p:ext uri="{BB962C8B-B14F-4D97-AF65-F5344CB8AC3E}">
        <p14:creationId xmlns:p14="http://schemas.microsoft.com/office/powerpoint/2010/main" val="301084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6469841" y="4810678"/>
            <a:ext cx="4267200" cy="1627411"/>
          </a:xfrm>
          <a:prstGeom prst="ellipse">
            <a:avLst/>
          </a:prstGeom>
          <a:solidFill>
            <a:srgbClr val="B04242"/>
          </a:solidFill>
          <a:ln w="234950">
            <a:solidFill>
              <a:srgbClr val="B04242">
                <a:alpha val="54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4" name="Oval 33"/>
          <p:cNvSpPr/>
          <p:nvPr/>
        </p:nvSpPr>
        <p:spPr>
          <a:xfrm>
            <a:off x="1970956" y="510724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smtClean="0"/>
              <a:t>c1</a:t>
            </a:r>
            <a:endParaRPr lang="sv-SE" b="1" dirty="0"/>
          </a:p>
        </p:txBody>
      </p:sp>
      <p:sp>
        <p:nvSpPr>
          <p:cNvPr id="130" name="Oval 129"/>
          <p:cNvSpPr/>
          <p:nvPr/>
        </p:nvSpPr>
        <p:spPr>
          <a:xfrm>
            <a:off x="6472722" y="4795101"/>
            <a:ext cx="4267200" cy="1627411"/>
          </a:xfrm>
          <a:prstGeom prst="ellipse">
            <a:avLst/>
          </a:prstGeom>
          <a:noFill/>
          <a:ln w="454025">
            <a:solidFill>
              <a:srgbClr val="B04242">
                <a:alpha val="31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7" idx="7"/>
          </p:cNvCxnSpPr>
          <p:nvPr/>
        </p:nvCxnSpPr>
        <p:spPr>
          <a:xfrm flipH="1">
            <a:off x="2830003" y="4866410"/>
            <a:ext cx="408677" cy="3888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41" idx="7"/>
          </p:cNvCxnSpPr>
          <p:nvPr/>
        </p:nvCxnSpPr>
        <p:spPr>
          <a:xfrm flipH="1">
            <a:off x="7875922" y="4882683"/>
            <a:ext cx="374840" cy="38902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/b3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grpSp>
        <p:nvGrpSpPr>
          <p:cNvPr id="39" name="Group 38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1" name="Oval 40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solidFill>
                  <a:schemeClr val="tx1"/>
                </a:solidFill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412267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Snip Single Corner Rectangle 32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Snip Single Corner Rectangle 34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Snip Single Corner Rectangle 36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</p:spTree>
    <p:extLst>
      <p:ext uri="{BB962C8B-B14F-4D97-AF65-F5344CB8AC3E}">
        <p14:creationId xmlns:p14="http://schemas.microsoft.com/office/powerpoint/2010/main" val="28434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Snip Single Corner Rectangle 21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Snip Single Corner Rectangle 22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</p:spTree>
    <p:extLst>
      <p:ext uri="{BB962C8B-B14F-4D97-AF65-F5344CB8AC3E}">
        <p14:creationId xmlns:p14="http://schemas.microsoft.com/office/powerpoint/2010/main" val="36116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090628" y="33832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ight Arrow 4"/>
          <p:cNvSpPr/>
          <p:nvPr/>
        </p:nvSpPr>
        <p:spPr>
          <a:xfrm>
            <a:off x="1090628" y="24775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090629" y="15645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ounded Rectangle 6"/>
          <p:cNvSpPr/>
          <p:nvPr/>
        </p:nvSpPr>
        <p:spPr>
          <a:xfrm>
            <a:off x="1393118" y="14151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75335" y="14151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8815" y="14151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3117" y="23142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29551" y="23191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93118" y="32338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92954" y="32338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4" name="Rounded Rectangle 13"/>
          <p:cNvSpPr/>
          <p:nvPr/>
        </p:nvSpPr>
        <p:spPr>
          <a:xfrm rot="16200000">
            <a:off x="-234013" y="22806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161713" y="23142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</p:spTree>
    <p:extLst>
      <p:ext uri="{BB962C8B-B14F-4D97-AF65-F5344CB8AC3E}">
        <p14:creationId xmlns:p14="http://schemas.microsoft.com/office/powerpoint/2010/main" val="25914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/>
              <a:t>Minnesallokering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7794" y="1690688"/>
            <a:ext cx="777641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1MB på 32bit, 4MB på 64bit </a:t>
            </a:r>
          </a:p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…per tråd!!</a:t>
            </a:r>
          </a:p>
        </p:txBody>
      </p:sp>
    </p:spTree>
    <p:extLst>
      <p:ext uri="{BB962C8B-B14F-4D97-AF65-F5344CB8AC3E}">
        <p14:creationId xmlns:p14="http://schemas.microsoft.com/office/powerpoint/2010/main" val="17147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151184" y="1927462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135900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36576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34712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5389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6065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201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48781" y="1770663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55544" y="1770663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336908" y="1763342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86748" y="1770663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425686" y="2514600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7" name="Down Arrow 126"/>
          <p:cNvSpPr/>
          <p:nvPr/>
        </p:nvSpPr>
        <p:spPr>
          <a:xfrm rot="16200000">
            <a:off x="8684874" y="1954800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6" name="Down Arrow 125"/>
          <p:cNvSpPr/>
          <p:nvPr/>
        </p:nvSpPr>
        <p:spPr>
          <a:xfrm rot="5400000">
            <a:off x="2351906" y="1956141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0" y="3214798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0883447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Oval 128"/>
          <p:cNvSpPr/>
          <p:nvPr/>
        </p:nvSpPr>
        <p:spPr>
          <a:xfrm>
            <a:off x="-2914814" y="932801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3985482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>
            <a:stCxn id="33" idx="3"/>
            <a:endCxn id="31" idx="7"/>
          </p:cNvCxnSpPr>
          <p:nvPr/>
        </p:nvCxnSpPr>
        <p:spPr>
          <a:xfrm flipH="1">
            <a:off x="5730129" y="2943295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1" idx="3"/>
            <a:endCxn id="30" idx="7"/>
          </p:cNvCxnSpPr>
          <p:nvPr/>
        </p:nvCxnSpPr>
        <p:spPr>
          <a:xfrm flipH="1">
            <a:off x="5092323" y="3631140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1" idx="5"/>
            <a:endCxn id="29" idx="1"/>
          </p:cNvCxnSpPr>
          <p:nvPr/>
        </p:nvCxnSpPr>
        <p:spPr>
          <a:xfrm>
            <a:off x="5730129" y="3631140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3" idx="5"/>
            <a:endCxn id="32" idx="1"/>
          </p:cNvCxnSpPr>
          <p:nvPr/>
        </p:nvCxnSpPr>
        <p:spPr>
          <a:xfrm>
            <a:off x="6570547" y="2943295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032570" y="2405317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728431" y="1496257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 smtClean="0"/>
              <a:t>Actor</a:t>
            </a:r>
            <a:r>
              <a:rPr lang="sv-SE" sz="4000" b="1" dirty="0" smtClean="0"/>
              <a:t> System</a:t>
            </a:r>
            <a:endParaRPr lang="sv-SE" sz="4000" b="1" dirty="0"/>
          </a:p>
        </p:txBody>
      </p:sp>
      <p:sp>
        <p:nvSpPr>
          <p:cNvPr id="29" name="Oval 28"/>
          <p:cNvSpPr/>
          <p:nvPr/>
        </p:nvSpPr>
        <p:spPr>
          <a:xfrm>
            <a:off x="5814904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0" name="Oval 29"/>
          <p:cNvSpPr/>
          <p:nvPr/>
        </p:nvSpPr>
        <p:spPr>
          <a:xfrm>
            <a:off x="4554346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1" name="Oval 30"/>
          <p:cNvSpPr/>
          <p:nvPr/>
        </p:nvSpPr>
        <p:spPr>
          <a:xfrm>
            <a:off x="5192152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2" name="Oval 31"/>
          <p:cNvSpPr/>
          <p:nvPr/>
        </p:nvSpPr>
        <p:spPr>
          <a:xfrm>
            <a:off x="6938387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45437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75506" y="1533889"/>
            <a:ext cx="6316579" cy="2785058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Race </a:t>
            </a:r>
            <a:r>
              <a:rPr lang="sv-SE" b="1" dirty="0" err="1" smtClean="0"/>
              <a:t>Conditions</a:t>
            </a:r>
            <a:endParaRPr lang="sv-SE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3978" y="1662299"/>
            <a:ext cx="7535779" cy="27945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account1.Balance &gt;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amount) 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account1.Withdraw(amount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account2.Deposit(amount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7560943" y="1533889"/>
            <a:ext cx="3407847" cy="1361007"/>
          </a:xfrm>
          <a:prstGeom prst="wedgeRoundRectCallout">
            <a:avLst>
              <a:gd name="adj1" fmla="val -61089"/>
              <a:gd name="adj2" fmla="val -2243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Balance</a:t>
            </a:r>
            <a:r>
              <a:rPr lang="sv-SE" b="1" dirty="0"/>
              <a:t> kan hinna ändras av en annan tråd efter att villkoret utvärderats, men innan resterande kod körs..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60943" y="4192070"/>
            <a:ext cx="4013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Knock </a:t>
            </a:r>
            <a:r>
              <a:rPr lang="en-US" sz="4800" b="1" i="1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knock</a:t>
            </a:r>
            <a:r>
              <a:rPr lang="en-US" sz="4800" b="1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!</a:t>
            </a:r>
          </a:p>
          <a:p>
            <a:r>
              <a:rPr lang="en-US" sz="4800" b="1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Race </a:t>
            </a:r>
            <a:r>
              <a:rPr lang="en-US" sz="4800" b="1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condition </a:t>
            </a:r>
            <a:endParaRPr lang="en-US" sz="4800" b="1" i="1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r>
              <a:rPr lang="en-US" sz="4800" b="1" i="1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Who's </a:t>
            </a:r>
            <a:r>
              <a:rPr lang="en-US" sz="4800" b="1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there?</a:t>
            </a:r>
            <a:endParaRPr lang="sv-SE" sz="4800" b="1" i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ger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9887</TotalTime>
  <Words>1615</Words>
  <Application>Microsoft Office PowerPoint</Application>
  <PresentationFormat>Widescreen</PresentationFormat>
  <Paragraphs>810</Paragraphs>
  <Slides>81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Consolas</vt:lpstr>
      <vt:lpstr>Office Theme</vt:lpstr>
      <vt:lpstr>PowerPoint Presentation</vt:lpstr>
      <vt:lpstr>Vad är Akka.NET ?</vt:lpstr>
      <vt:lpstr>OOP vs. Actor Model</vt:lpstr>
      <vt:lpstr>OOP vs. Actor Model</vt:lpstr>
      <vt:lpstr>Moore’s lag</vt:lpstr>
      <vt:lpstr>Inga problem!</vt:lpstr>
      <vt:lpstr>..uh oh!</vt:lpstr>
      <vt:lpstr>Minnesallokering</vt:lpstr>
      <vt:lpstr>Race Conditions</vt:lpstr>
      <vt:lpstr>Context Switching</vt:lpstr>
      <vt:lpstr>Alternativ?</vt:lpstr>
      <vt:lpstr>Actor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Actor Model</vt:lpstr>
      <vt:lpstr>Footprint?</vt:lpstr>
      <vt:lpstr>Actor Model</vt:lpstr>
      <vt:lpstr>Actor Model</vt:lpstr>
      <vt:lpstr>Akka.Actor</vt:lpstr>
      <vt:lpstr>Demo – Bygg din första actor</vt:lpstr>
      <vt:lpstr>Akka.Remote</vt:lpstr>
      <vt:lpstr>PowerPoint Presentation</vt:lpstr>
      <vt:lpstr>PowerPoint Presentation</vt:lpstr>
      <vt:lpstr>Demo – Aktivera remoting</vt:lpstr>
      <vt:lpstr>Demo – Remote Deployment</vt:lpstr>
      <vt:lpstr>Akka.Routing</vt:lpstr>
      <vt:lpstr>Routers</vt:lpstr>
      <vt:lpstr>BroadcastRouter</vt:lpstr>
      <vt:lpstr>RoundRobinRouter</vt:lpstr>
      <vt:lpstr>RoundRobinRouter</vt:lpstr>
      <vt:lpstr>ConsistentHashRouter</vt:lpstr>
      <vt:lpstr>ConsistentHashRouter</vt:lpstr>
      <vt:lpstr>ConsistentHashRouter</vt:lpstr>
      <vt:lpstr>ScatterGatherFirstCompletedRouter</vt:lpstr>
      <vt:lpstr>Demo – Använd routers</vt:lpstr>
      <vt:lpstr>Become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Actor Lifecycle</vt:lpstr>
      <vt:lpstr>Dependency Injection</vt:lpstr>
      <vt:lpstr>The 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BroadcastRouter</vt:lpstr>
      <vt:lpstr>RoundRobinRouter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Alsing</cp:lastModifiedBy>
  <cp:revision>1020</cp:revision>
  <dcterms:created xsi:type="dcterms:W3CDTF">2014-06-11T19:04:29Z</dcterms:created>
  <dcterms:modified xsi:type="dcterms:W3CDTF">2014-09-19T11:45:50Z</dcterms:modified>
</cp:coreProperties>
</file>